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712" r:id="rId4"/>
    <p:sldMasterId id="2147483749" r:id="rId5"/>
  </p:sldMasterIdLst>
  <p:sldIdLst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82" r:id="rId24"/>
    <p:sldId id="277" r:id="rId25"/>
    <p:sldId id="278" r:id="rId26"/>
    <p:sldId id="279" r:id="rId27"/>
    <p:sldId id="280" r:id="rId28"/>
    <p:sldId id="281" r:id="rId29"/>
    <p:sldId id="276" r:id="rId3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CC3FC-C2B5-432C-A2F2-7B393C25C48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601613"/>
      </p:ext>
    </p:extLst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7AEDF-35BB-479E-A03F-50ED056FCD4C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606883"/>
      </p:ext>
    </p:extLst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1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1EFE6-C9EB-4645-AD8E-B8E0CBCA165F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816958"/>
      </p:ext>
    </p:extLst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D92A6-8B7E-491F-8419-813BDBCABE17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812542"/>
      </p:ext>
    </p:extLst>
  </p:cSld>
  <p:clrMapOvr>
    <a:masterClrMapping/>
  </p:clrMapOvr>
  <p:transition spd="slow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CC3FC-C2B5-432C-A2F2-7B393C25C48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523725"/>
      </p:ext>
    </p:extLst>
  </p:cSld>
  <p:clrMapOvr>
    <a:masterClrMapping/>
  </p:clrMapOvr>
  <p:transition spd="slow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F6FE-49FC-4E96-85B1-505C69F92E00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090933"/>
      </p:ext>
    </p:extLst>
  </p:cSld>
  <p:clrMapOvr>
    <a:masterClrMapping/>
  </p:clrMapOvr>
  <p:transition spd="slow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28301-70FF-42B9-AAC2-3E0BB0BC55B7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019933"/>
      </p:ext>
    </p:extLst>
  </p:cSld>
  <p:clrMapOvr>
    <a:masterClrMapping/>
  </p:clrMapOvr>
  <p:transition spd="slow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68428-BC38-49F3-BA48-BCE74D4F12AA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026103"/>
      </p:ext>
    </p:extLst>
  </p:cSld>
  <p:clrMapOvr>
    <a:masterClrMapping/>
  </p:clrMapOvr>
  <p:transition spd="slow"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7EDD4-E4D3-48C3-B09A-FF32562B3ED9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412376"/>
      </p:ext>
    </p:extLst>
  </p:cSld>
  <p:clrMapOvr>
    <a:masterClrMapping/>
  </p:clrMapOvr>
  <p:transition spd="slow"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917FE-B056-4150-BC2C-45F1BA479F2E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367621"/>
      </p:ext>
    </p:extLst>
  </p:cSld>
  <p:clrMapOvr>
    <a:masterClrMapping/>
  </p:clrMapOvr>
  <p:transition spd="slow"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A22CE-FF5C-4777-82B9-EEB5B21C1D0A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53739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F6FE-49FC-4E96-85B1-505C69F92E00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806875"/>
      </p:ext>
    </p:extLst>
  </p:cSld>
  <p:clrMapOvr>
    <a:masterClrMapping/>
  </p:clrMapOvr>
  <p:transition spd="slow"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FF47C-D3C3-4883-9E86-B32BA8E8E179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519120"/>
      </p:ext>
    </p:extLst>
  </p:cSld>
  <p:clrMapOvr>
    <a:masterClrMapping/>
  </p:clrMapOvr>
  <p:transition spd="slow"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C0468-92B9-47BD-8F90-B2458C599365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554962"/>
      </p:ext>
    </p:extLst>
  </p:cSld>
  <p:clrMapOvr>
    <a:masterClrMapping/>
  </p:clrMapOvr>
  <p:transition spd="slow"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7AEDF-35BB-479E-A03F-50ED056FCD4C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393345"/>
      </p:ext>
    </p:extLst>
  </p:cSld>
  <p:clrMapOvr>
    <a:masterClrMapping/>
  </p:clrMapOvr>
  <p:transition spd="slow">
    <p:zo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1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1EFE6-C9EB-4645-AD8E-B8E0CBCA165F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932302"/>
      </p:ext>
    </p:extLst>
  </p:cSld>
  <p:clrMapOvr>
    <a:masterClrMapping/>
  </p:clrMapOvr>
  <p:transition spd="slow">
    <p:zo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D92A6-8B7E-491F-8419-813BDBCABE17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276303"/>
      </p:ext>
    </p:extLst>
  </p:cSld>
  <p:clrMapOvr>
    <a:masterClrMapping/>
  </p:clrMapOvr>
  <p:transition spd="slow">
    <p:zo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CC3FC-C2B5-432C-A2F2-7B393C25C482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282204"/>
      </p:ext>
    </p:extLst>
  </p:cSld>
  <p:clrMapOvr>
    <a:masterClrMapping/>
  </p:clrMapOvr>
  <p:transition spd="slow">
    <p:zo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F6FE-49FC-4E96-85B1-505C69F92E00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833075"/>
      </p:ext>
    </p:extLst>
  </p:cSld>
  <p:clrMapOvr>
    <a:masterClrMapping/>
  </p:clrMapOvr>
  <p:transition spd="slow">
    <p:zo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28301-70FF-42B9-AAC2-3E0BB0BC55B7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117389"/>
      </p:ext>
    </p:extLst>
  </p:cSld>
  <p:clrMapOvr>
    <a:masterClrMapping/>
  </p:clrMapOvr>
  <p:transition spd="slow">
    <p:zo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68428-BC38-49F3-BA48-BCE74D4F12AA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893660"/>
      </p:ext>
    </p:extLst>
  </p:cSld>
  <p:clrMapOvr>
    <a:masterClrMapping/>
  </p:clrMapOvr>
  <p:transition spd="slow">
    <p:zo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7EDD4-E4D3-48C3-B09A-FF32562B3ED9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937135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28301-70FF-42B9-AAC2-3E0BB0BC55B7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073066"/>
      </p:ext>
    </p:extLst>
  </p:cSld>
  <p:clrMapOvr>
    <a:masterClrMapping/>
  </p:clrMapOvr>
  <p:transition spd="slow">
    <p:zo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917FE-B056-4150-BC2C-45F1BA479F2E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482877"/>
      </p:ext>
    </p:extLst>
  </p:cSld>
  <p:clrMapOvr>
    <a:masterClrMapping/>
  </p:clrMapOvr>
  <p:transition spd="slow">
    <p:zo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A22CE-FF5C-4777-82B9-EEB5B21C1D0A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153082"/>
      </p:ext>
    </p:extLst>
  </p:cSld>
  <p:clrMapOvr>
    <a:masterClrMapping/>
  </p:clrMapOvr>
  <p:transition spd="slow">
    <p:zo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FF47C-D3C3-4883-9E86-B32BA8E8E179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272978"/>
      </p:ext>
    </p:extLst>
  </p:cSld>
  <p:clrMapOvr>
    <a:masterClrMapping/>
  </p:clrMapOvr>
  <p:transition spd="slow">
    <p:zo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C0468-92B9-47BD-8F90-B2458C599365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287751"/>
      </p:ext>
    </p:extLst>
  </p:cSld>
  <p:clrMapOvr>
    <a:masterClrMapping/>
  </p:clrMapOvr>
  <p:transition spd="slow">
    <p:zo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7AEDF-35BB-479E-A03F-50ED056FCD4C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90691"/>
      </p:ext>
    </p:extLst>
  </p:cSld>
  <p:clrMapOvr>
    <a:masterClrMapping/>
  </p:clrMapOvr>
  <p:transition spd="slow">
    <p:zo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1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1EFE6-C9EB-4645-AD8E-B8E0CBCA165F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527538"/>
      </p:ext>
    </p:extLst>
  </p:cSld>
  <p:clrMapOvr>
    <a:masterClrMapping/>
  </p:clrMapOvr>
  <p:transition spd="slow">
    <p:zo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D92A6-8B7E-491F-8419-813BDBCABE17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954673"/>
      </p:ext>
    </p:extLst>
  </p:cSld>
  <p:clrMapOvr>
    <a:masterClrMapping/>
  </p:clrMapOvr>
  <p:transition spd="slow">
    <p:zo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9F4AD-E6CA-4E85-8AEE-CAB4A6C2D444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121396"/>
      </p:ext>
    </p:extLst>
  </p:cSld>
  <p:clrMapOvr>
    <a:masterClrMapping/>
  </p:clrMapOvr>
  <p:transition spd="slow">
    <p:zo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24B5B-AE8A-4353-8BFE-CFC3F4C5EFA5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111212"/>
      </p:ext>
    </p:extLst>
  </p:cSld>
  <p:clrMapOvr>
    <a:masterClrMapping/>
  </p:clrMapOvr>
  <p:transition spd="slow">
    <p:zoom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E9FBD-3E29-414C-B1B1-DA167D5A2EDA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016953"/>
      </p:ext>
    </p:extLst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68428-BC38-49F3-BA48-BCE74D4F12AA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983142"/>
      </p:ext>
    </p:extLst>
  </p:cSld>
  <p:clrMapOvr>
    <a:masterClrMapping/>
  </p:clrMapOvr>
  <p:transition spd="slow">
    <p:zoom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91FE3-DC41-4A3C-9C5C-ED2ADDCB1858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936329"/>
      </p:ext>
    </p:extLst>
  </p:cSld>
  <p:clrMapOvr>
    <a:masterClrMapping/>
  </p:clrMapOvr>
  <p:transition spd="slow">
    <p:zoom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2E5A2-FF6B-4310-B42D-600EDB2419B1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904782"/>
      </p:ext>
    </p:extLst>
  </p:cSld>
  <p:clrMapOvr>
    <a:masterClrMapping/>
  </p:clrMapOvr>
  <p:transition spd="slow">
    <p:zoom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91746-EEA4-41A1-9476-B3C0A6BDE50F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1987"/>
      </p:ext>
    </p:extLst>
  </p:cSld>
  <p:clrMapOvr>
    <a:masterClrMapping/>
  </p:clrMapOvr>
  <p:transition spd="slow">
    <p:zoom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A0773-6369-4D70-9C26-55B23B99CE30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848389"/>
      </p:ext>
    </p:extLst>
  </p:cSld>
  <p:clrMapOvr>
    <a:masterClrMapping/>
  </p:clrMapOvr>
  <p:transition spd="slow">
    <p:zoom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84117-2EC0-4B5C-AFA7-358FDA30EAB4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468861"/>
      </p:ext>
    </p:extLst>
  </p:cSld>
  <p:clrMapOvr>
    <a:masterClrMapping/>
  </p:clrMapOvr>
  <p:transition spd="slow">
    <p:zoom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5FBD9-DC48-4511-99AB-9D2E43D1E15F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631689"/>
      </p:ext>
    </p:extLst>
  </p:cSld>
  <p:clrMapOvr>
    <a:masterClrMapping/>
  </p:clrMapOvr>
  <p:transition spd="slow">
    <p:zoom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CB314-2A63-4411-90B5-2DC303A73A04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908233"/>
      </p:ext>
    </p:extLst>
  </p:cSld>
  <p:clrMapOvr>
    <a:masterClrMapping/>
  </p:clrMapOvr>
  <p:transition spd="slow">
    <p:zoom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1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7954D-FDC9-4C2F-A0CD-EFEEB4734EA5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032941"/>
      </p:ext>
    </p:extLst>
  </p:cSld>
  <p:clrMapOvr>
    <a:masterClrMapping/>
  </p:clrMapOvr>
  <p:transition spd="slow">
    <p:zoom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2EE7D-663C-4CE5-81C3-516BD8859E40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554362"/>
      </p:ext>
    </p:extLst>
  </p:cSld>
  <p:clrMapOvr>
    <a:masterClrMapping/>
  </p:clrMapOvr>
  <p:transition spd="slow">
    <p:zoom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FBEA-E71A-44F1-B7EC-95A48E981F83}" type="datetimeFigureOut">
              <a:rPr lang="es-CL" smtClean="0"/>
              <a:t>04-09-2012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B60D-D168-40A0-B59B-E44577A966C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7EDD4-E4D3-48C3-B09A-FF32562B3ED9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682556"/>
      </p:ext>
    </p:extLst>
  </p:cSld>
  <p:clrMapOvr>
    <a:masterClrMapping/>
  </p:clrMapOvr>
  <p:transition spd="slow">
    <p:zoom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FBEA-E71A-44F1-B7EC-95A48E981F83}" type="datetimeFigureOut">
              <a:rPr lang="es-CL" smtClean="0"/>
              <a:t>04-09-2012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B60D-D168-40A0-B59B-E44577A966C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FBEA-E71A-44F1-B7EC-95A48E981F83}" type="datetimeFigureOut">
              <a:rPr lang="es-CL" smtClean="0"/>
              <a:t>04-09-2012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B60D-D168-40A0-B59B-E44577A966C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FBEA-E71A-44F1-B7EC-95A48E981F83}" type="datetimeFigureOut">
              <a:rPr lang="es-CL" smtClean="0"/>
              <a:t>04-09-2012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B60D-D168-40A0-B59B-E44577A966C0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FBEA-E71A-44F1-B7EC-95A48E981F83}" type="datetimeFigureOut">
              <a:rPr lang="es-CL" smtClean="0"/>
              <a:t>04-09-2012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B60D-D168-40A0-B59B-E44577A966C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FBEA-E71A-44F1-B7EC-95A48E981F83}" type="datetimeFigureOut">
              <a:rPr lang="es-CL" smtClean="0"/>
              <a:t>04-09-2012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B60D-D168-40A0-B59B-E44577A966C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FBEA-E71A-44F1-B7EC-95A48E981F83}" type="datetimeFigureOut">
              <a:rPr lang="es-CL" smtClean="0"/>
              <a:t>04-09-2012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B60D-D168-40A0-B59B-E44577A966C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FBEA-E71A-44F1-B7EC-95A48E981F83}" type="datetimeFigureOut">
              <a:rPr lang="es-CL" smtClean="0"/>
              <a:t>04-09-2012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97B60D-D168-40A0-B59B-E44577A966C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FBEA-E71A-44F1-B7EC-95A48E981F83}" type="datetimeFigureOut">
              <a:rPr lang="es-CL" smtClean="0"/>
              <a:t>04-09-2012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B60D-D168-40A0-B59B-E44577A966C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FBEA-E71A-44F1-B7EC-95A48E981F83}" type="datetimeFigureOut">
              <a:rPr lang="es-CL" smtClean="0"/>
              <a:t>04-09-2012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B60D-D168-40A0-B59B-E44577A966C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FBEA-E71A-44F1-B7EC-95A48E981F83}" type="datetimeFigureOut">
              <a:rPr lang="es-CL" smtClean="0"/>
              <a:t>04-09-2012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7B60D-D168-40A0-B59B-E44577A966C0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917FE-B056-4150-BC2C-45F1BA479F2E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423283"/>
      </p:ext>
    </p:extLst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A22CE-FF5C-4777-82B9-EEB5B21C1D0A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191459"/>
      </p:ext>
    </p:extLst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FF47C-D3C3-4883-9E86-B32BA8E8E179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949117"/>
      </p:ext>
    </p:extLst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C0468-92B9-47BD-8F90-B2458C599365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414404"/>
      </p:ext>
    </p:extLst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FF"/>
            </a:gs>
            <a:gs pos="50000">
              <a:schemeClr val="accent2"/>
            </a:gs>
            <a:gs pos="100000">
              <a:srgbClr val="0099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algn="ctr" fontAlgn="base"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DA3BB50-D0C1-4034-B8EF-561691037ED4}" type="slidenum">
              <a:rPr lang="es-E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1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FF"/>
            </a:gs>
            <a:gs pos="50000">
              <a:schemeClr val="accent2"/>
            </a:gs>
            <a:gs pos="100000">
              <a:srgbClr val="0099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algn="ctr" fontAlgn="base"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DA3BB50-D0C1-4034-B8EF-561691037ED4}" type="slidenum">
              <a:rPr lang="es-E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44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 spd="slow"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FF"/>
            </a:gs>
            <a:gs pos="50000">
              <a:schemeClr val="accent2"/>
            </a:gs>
            <a:gs pos="100000">
              <a:srgbClr val="0099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algn="ctr" fontAlgn="base"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DA3BB50-D0C1-4034-B8EF-561691037ED4}" type="slidenum">
              <a:rPr lang="es-E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19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 spd="slow"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FF"/>
            </a:gs>
            <a:gs pos="50000">
              <a:schemeClr val="accent2"/>
            </a:gs>
            <a:gs pos="100000">
              <a:srgbClr val="0099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algn="ctr" fontAlgn="base"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A12AB0EB-368C-48FA-AFA4-DE7EC335FCA6}" type="slidenum">
              <a:rPr lang="es-E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25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ransition spd="slow"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algn="ctr" fontAlgn="base"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9DA3BB50-D0C1-4034-B8EF-561691037ED4}" type="slidenum">
              <a:rPr lang="es-ES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5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0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l/imgres?q=objetivos+post+milenio&amp;start=98&amp;hl=es&amp;biw=1366&amp;bih=622&amp;addh=36&amp;tbm=isch&amp;tbnid=An6gTHox49E60M:&amp;imgrefurl=http://www.canalsolidario.org/noticia/objetivos-del-milenio-y-que-pasa-con-nosotros-y-nosotras/24689&amp;imgurl=http://www.canalsolidario.org/img/noticias/imagenes/4ca4ab221e95e/Luisa_Mali_2009_706.JPG&amp;w=3008&amp;h=2000&amp;ei=Dkg9UNjdJuOe6QHuiYHYBw&amp;zoom=1" TargetMode="Externa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0.xml"/><Relationship Id="rId6" Type="http://schemas.openxmlformats.org/officeDocument/2006/relationships/image" Target="../media/image22.jpeg"/><Relationship Id="rId5" Type="http://schemas.openxmlformats.org/officeDocument/2006/relationships/hyperlink" Target="http://www.google.cl/imgres?q=objetivos+post+milenio&amp;start=98&amp;hl=es&amp;biw=1366&amp;bih=622&amp;addh=36&amp;tbm=isch&amp;tbnid=wAJyDe4uSFkVeM:&amp;imgrefurl=http://screammadrid.blogspot.com/&amp;imgurl=http://bp2.blogger.com/_JDj8m9Thld8/SCihlVTXoSI/AAAAAAAAAGg/gVkB2SEBT3U/s400/foto+del+milenio.jpg&amp;w=400&amp;h=319&amp;ei=Dkg9UNjdJuOe6QHuiYHYBw&amp;zoom=1" TargetMode="External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3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5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5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oogle.com/images?q=tbn:ANd9GcTRuYgLZ-48W3rJlBxdeZfcPf_JfyyM1w9rINAh-_3Gsy1ipI-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72817"/>
            <a:ext cx="6552728" cy="273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1023586" y="961564"/>
            <a:ext cx="7479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b="1" dirty="0" smtClean="0"/>
              <a:t>INFORME:  28° SIMPOSIUM MUNDIAL DE OMEP</a:t>
            </a:r>
            <a:endParaRPr lang="es-CL" sz="28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4393101" y="5507940"/>
            <a:ext cx="3995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CAMPO GRANDE, BRASIL, JULIO DE 2012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2990624" y="476672"/>
            <a:ext cx="2805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/>
              <a:t>COMITÉ CHILENO DE OMEP</a:t>
            </a:r>
            <a:endParaRPr lang="es-CL" b="1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44" y="4581128"/>
            <a:ext cx="1825600" cy="2028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01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1" y="914400"/>
            <a:ext cx="53975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 descr="https://encrypted-tbn2.google.com/images?q=tbn:ANd9GcTTfi6odSmxcCMUiQ8i7u0dMbEBkLiI2sKZ8g_Lgv1X_lKRIbd-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60649"/>
            <a:ext cx="1090612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18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A28BA-5B29-4DD9-85CB-AE2799CD2ACF}" type="slidenum">
              <a:rPr lang="es-ES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2323810" y="182563"/>
            <a:ext cx="184731" cy="400110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rgbClr val="FF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s-CL">
              <a:solidFill>
                <a:srgbClr val="FFFFFF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67401" y="2204864"/>
            <a:ext cx="9124164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 smtClean="0"/>
              <a:t>¿Y la OMEP?</a:t>
            </a:r>
          </a:p>
          <a:p>
            <a:endParaRPr lang="es-CL" sz="2400" dirty="0"/>
          </a:p>
          <a:p>
            <a:r>
              <a:rPr lang="es-CL" sz="2400" dirty="0" smtClean="0"/>
              <a:t>¿Qué haremos en los próximos 18 meses?</a:t>
            </a:r>
          </a:p>
          <a:p>
            <a:endParaRPr lang="es-CL" sz="2400" dirty="0" smtClean="0"/>
          </a:p>
          <a:p>
            <a:r>
              <a:rPr lang="es-CL" sz="2400" dirty="0" smtClean="0"/>
              <a:t>Sustentabilidad significa que desde el nacimiento los derechos del</a:t>
            </a:r>
          </a:p>
          <a:p>
            <a:r>
              <a:rPr lang="es-CL" sz="2400" dirty="0" smtClean="0"/>
              <a:t>los niños deben estar en la agenda de los políticos.</a:t>
            </a:r>
          </a:p>
          <a:p>
            <a:r>
              <a:rPr lang="es-CL" sz="2400" dirty="0" smtClean="0"/>
              <a:t>Tenemos un número importante de acuerdos internacionales y también</a:t>
            </a:r>
          </a:p>
          <a:p>
            <a:r>
              <a:rPr lang="es-CL" sz="2400" dirty="0" smtClean="0"/>
              <a:t>bastante evidencia de diversos investigadores en sus campos, en los</a:t>
            </a:r>
          </a:p>
          <a:p>
            <a:r>
              <a:rPr lang="es-CL" sz="2400" dirty="0" smtClean="0"/>
              <a:t>cuales ambos hablan del beneficio para los individuos y para</a:t>
            </a:r>
          </a:p>
          <a:p>
            <a:r>
              <a:rPr lang="es-CL" sz="2400" dirty="0" smtClean="0"/>
              <a:t>la sociedad de invertir más dinero en los grupos más jóvenes de</a:t>
            </a:r>
          </a:p>
          <a:p>
            <a:r>
              <a:rPr lang="es-CL" sz="2400" dirty="0" smtClean="0"/>
              <a:t>nuestra sociedad.</a:t>
            </a:r>
            <a:endParaRPr lang="es-CL" sz="2400" dirty="0"/>
          </a:p>
        </p:txBody>
      </p:sp>
      <p:pic>
        <p:nvPicPr>
          <p:cNvPr id="5" name="Picture 12" descr="http://www.turismoenfotos.com/archivos/temp/384/400_1210821704_palacio-de-la-mone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2" y="44624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 descr="http://t3.gstatic.com/images?q=tbn:ANd9GcSM_Ji7eUNccXtkKn0ocx5H6FQK88QGzD-Gi5B9vaBhW3FbvFh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940" y="323106"/>
            <a:ext cx="2524125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t3.gstatic.com/images?q=tbn:ANd9GcR3AH4t7w8uOfrWSEtaFsMF4CWuWWVxml1MwmcvVy2qO637srvOf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85" y="332657"/>
            <a:ext cx="247650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169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A28BA-5B29-4DD9-85CB-AE2799CD2ACF}" type="slidenum">
              <a:rPr lang="es-ES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2323810" y="182563"/>
            <a:ext cx="184731" cy="400110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rgbClr val="FF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s-CL">
              <a:solidFill>
                <a:srgbClr val="FFFFFF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72433" y="1975480"/>
            <a:ext cx="897797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L" sz="2400" dirty="0"/>
          </a:p>
          <a:p>
            <a:r>
              <a:rPr lang="es-CL" sz="2400" dirty="0" smtClean="0"/>
              <a:t>¿y además qué haremos en los próximos 18 meses?</a:t>
            </a:r>
          </a:p>
          <a:p>
            <a:endParaRPr lang="es-CL" sz="2400" dirty="0" smtClean="0"/>
          </a:p>
          <a:p>
            <a:r>
              <a:rPr lang="es-CL" sz="2400" dirty="0" smtClean="0"/>
              <a:t>Eso nos lleva por si mismo al evidente compromiso para todos los</a:t>
            </a:r>
          </a:p>
          <a:p>
            <a:r>
              <a:rPr lang="es-CL" sz="2400" dirty="0" smtClean="0"/>
              <a:t>que educamos niños, de trabajar para influir en los políticos </a:t>
            </a:r>
            <a:r>
              <a:rPr lang="es-CL" sz="2400" dirty="0" err="1" smtClean="0"/>
              <a:t>via</a:t>
            </a:r>
            <a:r>
              <a:rPr lang="es-CL" sz="2400" dirty="0" smtClean="0"/>
              <a:t> </a:t>
            </a:r>
          </a:p>
          <a:p>
            <a:r>
              <a:rPr lang="es-CL" sz="2400" dirty="0" smtClean="0"/>
              <a:t>ECEC (currículum y pedagogía).</a:t>
            </a:r>
          </a:p>
          <a:p>
            <a:r>
              <a:rPr lang="es-CL" sz="2400" dirty="0" smtClean="0"/>
              <a:t>Los políticos deben ser influenciados por nosotros, desde el momento </a:t>
            </a:r>
          </a:p>
          <a:p>
            <a:r>
              <a:rPr lang="es-CL" sz="2400" dirty="0" smtClean="0"/>
              <a:t>en que a ellos les corresponde tomar decisiones más generales sobre</a:t>
            </a:r>
          </a:p>
          <a:p>
            <a:r>
              <a:rPr lang="es-CL" sz="2400" dirty="0" smtClean="0"/>
              <a:t>los niños y desde que ellos son los responsables de poner atención</a:t>
            </a:r>
          </a:p>
          <a:p>
            <a:r>
              <a:rPr lang="es-CL" sz="2400" dirty="0" smtClean="0"/>
              <a:t>en todo lo que no hemos resuelto.</a:t>
            </a:r>
          </a:p>
        </p:txBody>
      </p:sp>
      <p:pic>
        <p:nvPicPr>
          <p:cNvPr id="6146" name="Picture 2" descr="http://t1.gstatic.com/images?q=tbn:ANd9GcSR6-TarM6dqqPjf-dzdwB6KT2GnxbguwZflcv0v2ib1ce_XAX21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4665"/>
            <a:ext cx="1847851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t0.gstatic.com/images?q=tbn:ANd9GcSPpe-J0U_4ROc3ow-UNSQeBDC2ERouWAfgdN_PThMDW45kwEah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332657"/>
            <a:ext cx="2657475" cy="1724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1435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A28BA-5B29-4DD9-85CB-AE2799CD2ACF}" type="slidenum">
              <a:rPr lang="es-ES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2323810" y="182563"/>
            <a:ext cx="184731" cy="400110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rgbClr val="FF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s-CL">
              <a:solidFill>
                <a:srgbClr val="FFFFFF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048248" y="1759456"/>
            <a:ext cx="691355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2400" b="1" dirty="0" smtClean="0"/>
              <a:t>IMAGINEMOS EL FUTURO QUE QUEREMOS</a:t>
            </a:r>
          </a:p>
          <a:p>
            <a:pPr algn="ctr"/>
            <a:r>
              <a:rPr lang="es-CL" sz="2400" b="1" dirty="0" smtClean="0"/>
              <a:t>EL MEJOR COMIENZO PARA CADA NIÑO</a:t>
            </a:r>
          </a:p>
          <a:p>
            <a:pPr algn="ctr"/>
            <a:r>
              <a:rPr lang="es-CL" sz="2400" b="1" dirty="0" smtClean="0"/>
              <a:t>ACERQUEMONOS A LOS MIEMBROS DEL PANEL DE </a:t>
            </a:r>
          </a:p>
          <a:p>
            <a:pPr algn="ctr"/>
            <a:r>
              <a:rPr lang="es-CL" sz="2400" b="1" dirty="0" smtClean="0"/>
              <a:t>ALTO NIVEL</a:t>
            </a:r>
          </a:p>
          <a:p>
            <a:pPr algn="ctr"/>
            <a:r>
              <a:rPr lang="es-CL" sz="2400" b="1" dirty="0" smtClean="0"/>
              <a:t>INVOLUCREMONOS EN CONVERSACIONES GLOBALES</a:t>
            </a:r>
          </a:p>
          <a:p>
            <a:pPr algn="ctr"/>
            <a:r>
              <a:rPr lang="es-CL" sz="2400" b="1" dirty="0" smtClean="0"/>
              <a:t>INVOLUCREMONOS EN CONSULTAS TEMATICAS</a:t>
            </a:r>
          </a:p>
          <a:p>
            <a:pPr algn="ctr"/>
            <a:r>
              <a:rPr lang="es-CL" sz="2400" b="1" dirty="0" smtClean="0"/>
              <a:t>INVOLUCREMONOS EN CONSULTAS AL PAÍS</a:t>
            </a:r>
            <a:endParaRPr lang="es-CL" sz="2400" b="1" dirty="0"/>
          </a:p>
        </p:txBody>
      </p:sp>
      <p:pic>
        <p:nvPicPr>
          <p:cNvPr id="4098" name="Picture 2" descr="http://t0.gstatic.com/images?q=tbn:ANd9GcSRxZc49Kdlonq6YC1iLlvulxq4lC1ToPxA_55bIQY-cf6_GqQKm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6" y="4509121"/>
            <a:ext cx="2114551" cy="2114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http://t0.gstatic.com/images?q=tbn:ANd9GcQa_rD3vqOMHSg3QpjB2jIeSXKxM1k5El2Nw5Chi5tabwL6bnpaQtmkbeZmqA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7" y="5013176"/>
            <a:ext cx="1819275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2.gstatic.com/images?q=tbn:ANd9GcQ9zx_rXrkdcj4RY8mqMKw64Sx91TLiW01j9qGbLGoxgpWqHZu0xaID3TQR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957" y="347117"/>
            <a:ext cx="1514475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444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39713" y="3284985"/>
            <a:ext cx="6987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 smtClean="0"/>
              <a:t>EXPERIENCIA DE MENDOZA CON EL PREMIO DE VIAJE</a:t>
            </a:r>
            <a:endParaRPr lang="es-CL" sz="2400" b="1" dirty="0"/>
          </a:p>
        </p:txBody>
      </p:sp>
      <p:pic>
        <p:nvPicPr>
          <p:cNvPr id="68610" name="Picture 2" descr="https://encrypted-tbn1.google.com/images?q=tbn:ANd9GcQ2PupFfi-jQ7U3rFbGNCJuDf-FmFM2-sLcT_CKVmaYA4o8adQa-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208" y="991368"/>
            <a:ext cx="2362200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12" name="Picture 4" descr="https://encrypted-tbn1.google.com/images?q=tbn:ANd9GcSsNCmyGlSTFtJ8ivqm1glb2avu0TVuX1N0nheq7o6QsE5MHQKW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28" y="476672"/>
            <a:ext cx="191452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936104" y="4221088"/>
            <a:ext cx="4572000" cy="7617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Responsable de la experiencia:</a:t>
            </a:r>
          </a:p>
          <a:p>
            <a:r>
              <a:rPr lang="es-ES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s-ES" sz="24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Lic. Adriana G. </a:t>
            </a:r>
            <a:r>
              <a:rPr lang="es-ES" sz="2400" b="1" dirty="0" err="1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Stoller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4834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E661C-56D2-474C-9C2A-8348E85E283D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250825" y="188913"/>
            <a:ext cx="8686800" cy="838200"/>
          </a:xfrm>
          <a:prstGeom prst="rect">
            <a:avLst/>
          </a:prstGeom>
        </p:spPr>
        <p:txBody>
          <a:bodyPr>
            <a:normAutofit fontScale="67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s-ES" b="1" dirty="0" smtClean="0">
                <a:solidFill>
                  <a:srgbClr val="FFFFFF"/>
                </a:solidFill>
              </a:rPr>
              <a:t>Mendoza , Tierra  del Sol y del buen  Vino</a:t>
            </a:r>
            <a:br>
              <a:rPr lang="es-ES" b="1" dirty="0" smtClean="0">
                <a:solidFill>
                  <a:srgbClr val="FFFFFF"/>
                </a:solidFill>
              </a:rPr>
            </a:br>
            <a:r>
              <a:rPr lang="es-ES" b="1" dirty="0" smtClean="0">
                <a:solidFill>
                  <a:srgbClr val="FFFFFF"/>
                </a:solidFill>
                <a:latin typeface="Curlz MT" pitchFamily="82" charset="0"/>
              </a:rPr>
              <a:t>CAPITAL  INTERNACIONAL  DEL  VINO</a:t>
            </a:r>
            <a:r>
              <a:rPr lang="es-ES" b="1" dirty="0" smtClean="0">
                <a:solidFill>
                  <a:srgbClr val="FFFFFF"/>
                </a:solidFill>
              </a:rPr>
              <a:t> </a:t>
            </a:r>
            <a:endParaRPr lang="es-ES" b="1" dirty="0">
              <a:solidFill>
                <a:srgbClr val="FFFFFF"/>
              </a:solidFill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98426" y="5013325"/>
            <a:ext cx="8937625" cy="164623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  <a:defRPr/>
            </a:pPr>
            <a:r>
              <a:rPr lang="es-ES" b="1" smtClean="0">
                <a:solidFill>
                  <a:srgbClr val="000000"/>
                </a:solidFill>
              </a:rPr>
              <a:t>    Zona desértica, </a:t>
            </a:r>
            <a:r>
              <a:rPr lang="es-ES" b="1" i="1" smtClean="0">
                <a:solidFill>
                  <a:srgbClr val="000000"/>
                </a:solidFill>
              </a:rPr>
              <a:t>donde se desarrollan explotaciones dedicadas a la vitivinicultura, olivicultura, fruticultura, horticultura y sus agroindustrias</a:t>
            </a:r>
            <a:r>
              <a:rPr lang="es-ES" b="1" smtClean="0">
                <a:solidFill>
                  <a:srgbClr val="000000"/>
                </a:solidFill>
              </a:rPr>
              <a:t>). </a:t>
            </a:r>
            <a:endParaRPr lang="es-ES" b="1" smtClean="0">
              <a:solidFill>
                <a:srgbClr val="00CC99">
                  <a:lumMod val="50000"/>
                </a:srgbClr>
              </a:solidFill>
            </a:endParaRPr>
          </a:p>
          <a:p>
            <a:pPr>
              <a:defRPr/>
            </a:pPr>
            <a:endParaRPr lang="es-ES" b="1" dirty="0">
              <a:solidFill>
                <a:srgbClr val="000000"/>
              </a:solidFill>
            </a:endParaRPr>
          </a:p>
        </p:txBody>
      </p:sp>
      <p:pic>
        <p:nvPicPr>
          <p:cNvPr id="5" name="4 Imagen" descr="http://www.argentour.com/proving/locmendoza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68760"/>
            <a:ext cx="381642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0000" endA="295" endPos="92000" dist="1016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</p:pic>
      <p:pic>
        <p:nvPicPr>
          <p:cNvPr id="6" name="Picture 2" descr="C:\Documents and Settings\Administrador\Mis documentos\ADRIANA\Mis imágenes\fotos del video encuentro\vinedos-mendoza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6530" y="1412777"/>
            <a:ext cx="4487959" cy="34732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2Lef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6871" name="6 Rectángulo"/>
          <p:cNvSpPr>
            <a:spLocks noChangeArrowheads="1"/>
          </p:cNvSpPr>
          <p:nvPr/>
        </p:nvSpPr>
        <p:spPr bwMode="auto">
          <a:xfrm>
            <a:off x="179389" y="3573464"/>
            <a:ext cx="453707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ES" sz="2000" b="1" dirty="0">
                <a:solidFill>
                  <a:srgbClr val="FFFFFF"/>
                </a:solidFill>
                <a:latin typeface="Arial" pitchFamily="34" charset="0"/>
              </a:rPr>
              <a:t>Ubicada en el centro-oeste de la República Argentina, con una superficie de 148.827 Km2 y una población cercana a 2.000.000  de habitantes. </a:t>
            </a:r>
          </a:p>
        </p:txBody>
      </p:sp>
    </p:spTree>
    <p:extLst>
      <p:ext uri="{BB962C8B-B14F-4D97-AF65-F5344CB8AC3E}">
        <p14:creationId xmlns:p14="http://schemas.microsoft.com/office/powerpoint/2010/main" val="65890861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FF83DA-E645-4CE8-B072-792CC117D826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250825" y="1"/>
            <a:ext cx="8686800" cy="981075"/>
          </a:xfrm>
          <a:prstGeom prst="rect">
            <a:avLst/>
          </a:prstGeom>
        </p:spPr>
        <p:txBody>
          <a:bodyPr>
            <a:normAutofit fontScale="375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s-ES" b="1" dirty="0" smtClean="0"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es-ES" b="1" dirty="0" smtClean="0">
                <a:solidFill>
                  <a:srgbClr val="000000"/>
                </a:solidFill>
                <a:latin typeface="Arial" pitchFamily="34" charset="0"/>
              </a:rPr>
            </a:br>
            <a:r>
              <a:rPr lang="es-ES" sz="1800" b="1" dirty="0" smtClean="0"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es-ES" sz="1800" b="1" dirty="0" smtClean="0">
                <a:solidFill>
                  <a:srgbClr val="000000"/>
                </a:solidFill>
                <a:latin typeface="Arial" pitchFamily="34" charset="0"/>
              </a:rPr>
            </a:br>
            <a:r>
              <a:rPr lang="es-ES" sz="3700" b="1" dirty="0" smtClean="0">
                <a:solidFill>
                  <a:srgbClr val="FFFFFF"/>
                </a:solidFill>
                <a:latin typeface="Calibri"/>
                <a:ea typeface="Calibri" pitchFamily="34" charset="0"/>
                <a:cs typeface="Arial" pitchFamily="34" charset="0"/>
              </a:rPr>
              <a:t>“</a:t>
            </a:r>
            <a:r>
              <a:rPr lang="es-ES" sz="3700" b="1" dirty="0" smtClean="0">
                <a:solidFill>
                  <a:srgbClr val="FFFF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JUGANDO SEMBRAMOS IDEAS Y AS</a:t>
            </a:r>
            <a:r>
              <a:rPr lang="es-ES" sz="3700" b="1" dirty="0" smtClean="0">
                <a:solidFill>
                  <a:srgbClr val="FFFFFF"/>
                </a:solidFill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lang="es-ES" sz="3700" b="1" dirty="0" smtClean="0">
                <a:solidFill>
                  <a:srgbClr val="FFFFFF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COSECHAMOS NUEVAS FORMAS DE SENTIR, EXPLORAR, CONOCER,  CONVIVIR Y VALORAR NUESTRA NATURALEZA</a:t>
            </a:r>
            <a:r>
              <a:rPr lang="es-ES" sz="3700" b="1" dirty="0" smtClean="0">
                <a:solidFill>
                  <a:srgbClr val="FFFFFF"/>
                </a:solidFill>
                <a:latin typeface="Calibri"/>
                <a:ea typeface="Calibri" pitchFamily="34" charset="0"/>
                <a:cs typeface="Arial" pitchFamily="34" charset="0"/>
              </a:rPr>
              <a:t>…”</a:t>
            </a:r>
            <a:r>
              <a:rPr lang="es-ES" sz="9600" b="1" dirty="0" smtClean="0">
                <a:solidFill>
                  <a:srgbClr val="FFFFFF"/>
                </a:solidFill>
                <a:latin typeface="Arial" pitchFamily="34" charset="0"/>
              </a:rPr>
              <a:t/>
            </a:r>
            <a:br>
              <a:rPr lang="es-ES" sz="9600" b="1" dirty="0" smtClean="0">
                <a:solidFill>
                  <a:srgbClr val="FFFFFF"/>
                </a:solidFill>
                <a:latin typeface="Arial" pitchFamily="34" charset="0"/>
              </a:rPr>
            </a:br>
            <a:endParaRPr lang="es-ES" b="1" dirty="0">
              <a:solidFill>
                <a:srgbClr val="FFFFFF"/>
              </a:solidFill>
            </a:endParaRPr>
          </a:p>
        </p:txBody>
      </p:sp>
      <p:pic>
        <p:nvPicPr>
          <p:cNvPr id="4" name="Picture 2" descr="IMG_04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196752"/>
            <a:ext cx="6984776" cy="522050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artDeco"/>
            <a:extrusionClr>
              <a:srgbClr val="000000"/>
            </a:extrusionClr>
          </a:sp3d>
        </p:spPr>
      </p:pic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184149" y="6550224"/>
            <a:ext cx="8959851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600" i="1">
                <a:solidFill>
                  <a:srgbClr val="00000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        Mesa con carozos de cerezas. </a:t>
            </a:r>
            <a:endParaRPr lang="es-ES" sz="1600">
              <a:solidFill>
                <a:srgbClr val="000000"/>
              </a:solidFill>
              <a:latin typeface="Arial" pitchFamily="34" charset="0"/>
              <a:ea typeface="Calibri" pitchFamily="34" charset="0"/>
              <a:cs typeface="Tahoma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>
              <a:solidFill>
                <a:srgbClr val="000000"/>
              </a:solidFill>
              <a:latin typeface="Arial" pitchFamily="34" charset="0"/>
              <a:ea typeface="Calibri" pitchFamily="34" charset="0"/>
              <a:cs typeface="Tahoma" pitchFamily="34" charset="0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4479634" y="4152871"/>
            <a:ext cx="1847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s-CL" sz="2000" b="1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" y="807351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L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387732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7A322F-9BC7-4D94-BFEE-C2BC85D4AED1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s-ES">
              <a:solidFill>
                <a:srgbClr val="000000"/>
              </a:solidFill>
            </a:endParaRPr>
          </a:p>
        </p:txBody>
      </p:sp>
      <p:pic>
        <p:nvPicPr>
          <p:cNvPr id="3" name="5 Marcador de contenido" descr="http://t2.gstatic.com/images?q=tbn:ANd9GcT3YgqjySfUS3VnYLGmmMqIJ7w7WrNWoLw3bbdAE376aKVBbb8lMA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196752"/>
            <a:ext cx="5112568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sp>
        <p:nvSpPr>
          <p:cNvPr id="38916" name="3 Rectángulo"/>
          <p:cNvSpPr>
            <a:spLocks noChangeArrowheads="1"/>
          </p:cNvSpPr>
          <p:nvPr/>
        </p:nvSpPr>
        <p:spPr bwMode="auto">
          <a:xfrm>
            <a:off x="0" y="115889"/>
            <a:ext cx="91440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INVESTIGADORES  MENDOCINOS TRANSFORMAN LOS RESIDUOS FORESTALES  EN ENERGÍA, </a:t>
            </a:r>
            <a:r>
              <a:rPr lang="es-ES" sz="2400" b="1">
                <a:solidFill>
                  <a:srgbClr val="FFFF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UNA  ALTERNATIVA  RENOVABLE  Y  ECOLÓGICA</a:t>
            </a:r>
          </a:p>
        </p:txBody>
      </p:sp>
      <p:sp>
        <p:nvSpPr>
          <p:cNvPr id="38917" name="4 Rectángulo"/>
          <p:cNvSpPr>
            <a:spLocks noChangeArrowheads="1"/>
          </p:cNvSpPr>
          <p:nvPr/>
        </p:nvSpPr>
        <p:spPr bwMode="auto">
          <a:xfrm>
            <a:off x="5003801" y="1700214"/>
            <a:ext cx="3313113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s-ES" sz="6600" b="1">
                <a:solidFill>
                  <a:srgbClr val="FFFFFF"/>
                </a:solidFill>
                <a:latin typeface="Arial" pitchFamily="34" charset="0"/>
              </a:rPr>
              <a:t>biofuego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s-ES" sz="3600" b="1">
                <a:solidFill>
                  <a:srgbClr val="FFFFFF"/>
                </a:solidFill>
                <a:latin typeface="Arial" pitchFamily="34" charset="0"/>
              </a:rPr>
              <a:t>Energía de la biomasa</a:t>
            </a:r>
          </a:p>
        </p:txBody>
      </p:sp>
      <p:sp>
        <p:nvSpPr>
          <p:cNvPr id="38918" name="Rectangle 4"/>
          <p:cNvSpPr>
            <a:spLocks noChangeArrowheads="1"/>
          </p:cNvSpPr>
          <p:nvPr/>
        </p:nvSpPr>
        <p:spPr bwMode="auto">
          <a:xfrm>
            <a:off x="179389" y="907305"/>
            <a:ext cx="4248151" cy="5932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2000">
                <a:solidFill>
                  <a:srgbClr val="111111"/>
                </a:solidFill>
                <a:latin typeface="inherit"/>
                <a:cs typeface="Times New Roman" pitchFamily="18" charset="0"/>
              </a:rPr>
              <a:t>La </a:t>
            </a:r>
            <a:r>
              <a:rPr lang="es-ES" sz="2800">
                <a:solidFill>
                  <a:srgbClr val="111111"/>
                </a:solidFill>
                <a:latin typeface="inherit"/>
                <a:cs typeface="Times New Roman" pitchFamily="18" charset="0"/>
              </a:rPr>
              <a:t>biomasa</a:t>
            </a:r>
            <a:r>
              <a:rPr lang="es-ES" sz="2000">
                <a:solidFill>
                  <a:srgbClr val="111111"/>
                </a:solidFill>
                <a:latin typeface="inherit"/>
                <a:cs typeface="Times New Roman" pitchFamily="18" charset="0"/>
              </a:rPr>
              <a:t> es energ</a:t>
            </a:r>
            <a:r>
              <a:rPr lang="es-ES" sz="2000">
                <a:solidFill>
                  <a:srgbClr val="111111"/>
                </a:solidFill>
                <a:latin typeface="Calibri" pitchFamily="34" charset="0"/>
                <a:cs typeface="Times New Roman" pitchFamily="18" charset="0"/>
              </a:rPr>
              <a:t>í</a:t>
            </a:r>
            <a:r>
              <a:rPr lang="es-ES" sz="2000">
                <a:solidFill>
                  <a:srgbClr val="111111"/>
                </a:solidFill>
                <a:latin typeface="inherit"/>
                <a:cs typeface="Times New Roman" pitchFamily="18" charset="0"/>
              </a:rPr>
              <a:t>a almacenada de origen forestal o residual (restos de carozos, etc.) Nuestra provincia posee una gran disponibilidad, apta para ser utilizada como energ</a:t>
            </a:r>
            <a:r>
              <a:rPr lang="es-ES" sz="2000">
                <a:solidFill>
                  <a:srgbClr val="111111"/>
                </a:solidFill>
                <a:latin typeface="Calibri" pitchFamily="34" charset="0"/>
                <a:cs typeface="Times New Roman" pitchFamily="18" charset="0"/>
              </a:rPr>
              <a:t>í</a:t>
            </a:r>
            <a:r>
              <a:rPr lang="es-ES" sz="2000">
                <a:solidFill>
                  <a:srgbClr val="111111"/>
                </a:solidFill>
                <a:latin typeface="inherit"/>
                <a:cs typeface="Times New Roman" pitchFamily="18" charset="0"/>
              </a:rPr>
              <a:t>a en forma sustentable, sobre todo en </a:t>
            </a:r>
            <a:r>
              <a:rPr lang="es-ES" sz="2000" u="sng">
                <a:solidFill>
                  <a:srgbClr val="111111"/>
                </a:solidFill>
                <a:latin typeface="inherit"/>
                <a:cs typeface="Times New Roman" pitchFamily="18" charset="0"/>
              </a:rPr>
              <a:t>viviendas rurales para calefacci</a:t>
            </a:r>
            <a:r>
              <a:rPr lang="es-ES" sz="2000" u="sng">
                <a:solidFill>
                  <a:srgbClr val="111111"/>
                </a:solidFill>
                <a:latin typeface="Calibri" pitchFamily="34" charset="0"/>
                <a:cs typeface="Times New Roman" pitchFamily="18" charset="0"/>
              </a:rPr>
              <a:t>ó</a:t>
            </a:r>
            <a:r>
              <a:rPr lang="es-ES" sz="2000" u="sng">
                <a:solidFill>
                  <a:srgbClr val="111111"/>
                </a:solidFill>
                <a:latin typeface="inherit"/>
                <a:cs typeface="Times New Roman" pitchFamily="18" charset="0"/>
              </a:rPr>
              <a:t>n.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2000">
                <a:solidFill>
                  <a:srgbClr val="FFFFFF"/>
                </a:solidFill>
                <a:latin typeface="inherit"/>
                <a:cs typeface="Times New Roman" pitchFamily="18" charset="0"/>
              </a:rPr>
              <a:t>El</a:t>
            </a:r>
            <a:r>
              <a:rPr lang="es-ES_tradnl" sz="2000" b="1">
                <a:solidFill>
                  <a:srgbClr val="FFFFFF"/>
                </a:solidFill>
                <a:latin typeface="Arial" pitchFamily="34" charset="0"/>
              </a:rPr>
              <a:t> poder calorífico de los carozos supera al de la leña en muchos casos. Los árboles, agradecidos.</a:t>
            </a:r>
            <a:endParaRPr lang="es-ES" sz="2000" b="1">
              <a:solidFill>
                <a:srgbClr val="111111"/>
              </a:solidFill>
              <a:latin typeface="inherit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2000">
                <a:solidFill>
                  <a:srgbClr val="111111"/>
                </a:solidFill>
                <a:latin typeface="inherit"/>
                <a:cs typeface="Times New Roman" pitchFamily="18" charset="0"/>
              </a:rPr>
              <a:t>De no ser aprovechados estos residuos, habitualmente, o se queman a cielo abierto generando CO</a:t>
            </a:r>
            <a:r>
              <a:rPr lang="es-ES" sz="1400">
                <a:solidFill>
                  <a:srgbClr val="111111"/>
                </a:solidFill>
                <a:latin typeface="inherit"/>
                <a:cs typeface="Times New Roman" pitchFamily="18" charset="0"/>
              </a:rPr>
              <a:t>2</a:t>
            </a:r>
            <a:r>
              <a:rPr lang="es-ES" sz="2000">
                <a:solidFill>
                  <a:srgbClr val="111111"/>
                </a:solidFill>
                <a:latin typeface="inherit"/>
                <a:cs typeface="Times New Roman" pitchFamily="18" charset="0"/>
              </a:rPr>
              <a:t>, o se descomponen, generando en ese caso metano, gas de un efecto invernadero m</a:t>
            </a:r>
            <a:r>
              <a:rPr lang="es-ES" sz="2000">
                <a:solidFill>
                  <a:srgbClr val="111111"/>
                </a:solidFill>
                <a:latin typeface="Calibri" pitchFamily="34" charset="0"/>
                <a:cs typeface="Times New Roman" pitchFamily="18" charset="0"/>
              </a:rPr>
              <a:t>á</a:t>
            </a:r>
            <a:r>
              <a:rPr lang="es-ES" sz="2000">
                <a:solidFill>
                  <a:srgbClr val="111111"/>
                </a:solidFill>
                <a:latin typeface="inherit"/>
                <a:cs typeface="Times New Roman" pitchFamily="18" charset="0"/>
              </a:rPr>
              <a:t>s de 20 veces superior al del CO</a:t>
            </a:r>
            <a:r>
              <a:rPr lang="es-ES" sz="1400">
                <a:solidFill>
                  <a:srgbClr val="111111"/>
                </a:solidFill>
                <a:latin typeface="inherit"/>
                <a:cs typeface="Times New Roman" pitchFamily="18" charset="0"/>
              </a:rPr>
              <a:t>2</a:t>
            </a:r>
            <a:r>
              <a:rPr lang="es-ES" sz="2000">
                <a:solidFill>
                  <a:srgbClr val="111111"/>
                </a:solidFill>
                <a:latin typeface="inherit"/>
                <a:cs typeface="Times New Roman" pitchFamily="18" charset="0"/>
              </a:rPr>
              <a:t>. </a:t>
            </a:r>
            <a:endParaRPr lang="es-ES" sz="20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8919" name="6 Rectángulo"/>
          <p:cNvSpPr>
            <a:spLocks noChangeArrowheads="1"/>
          </p:cNvSpPr>
          <p:nvPr/>
        </p:nvSpPr>
        <p:spPr bwMode="auto">
          <a:xfrm>
            <a:off x="4397758" y="6488113"/>
            <a:ext cx="49569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s-ES_tradnl" sz="2000" b="1">
                <a:solidFill>
                  <a:srgbClr val="FFFFFF"/>
                </a:solidFill>
                <a:latin typeface="Arial" pitchFamily="34" charset="0"/>
              </a:rPr>
              <a:t>EL GRAN PODER DE LOS CAROZOS…</a:t>
            </a:r>
          </a:p>
        </p:txBody>
      </p:sp>
    </p:spTree>
    <p:extLst>
      <p:ext uri="{BB962C8B-B14F-4D97-AF65-F5344CB8AC3E}">
        <p14:creationId xmlns:p14="http://schemas.microsoft.com/office/powerpoint/2010/main" val="1490994279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 txBox="1">
            <a:spLocks/>
          </p:cNvSpPr>
          <p:nvPr/>
        </p:nvSpPr>
        <p:spPr>
          <a:xfrm>
            <a:off x="323851" y="404813"/>
            <a:ext cx="5059363" cy="144462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s-AR" b="1" i="1" dirty="0" smtClean="0">
                <a:solidFill>
                  <a:srgbClr val="00CC99">
                    <a:lumMod val="50000"/>
                  </a:srgbClr>
                </a:solidFill>
                <a:latin typeface="Curlz MT" pitchFamily="82" charset="0"/>
                <a:ea typeface="Calibri" pitchFamily="34" charset="0"/>
                <a:cs typeface="Tahoma" pitchFamily="34" charset="0"/>
              </a:rPr>
              <a:t/>
            </a:r>
            <a:br>
              <a:rPr lang="es-AR" b="1" i="1" dirty="0" smtClean="0">
                <a:solidFill>
                  <a:srgbClr val="00CC99">
                    <a:lumMod val="50000"/>
                  </a:srgbClr>
                </a:solidFill>
                <a:latin typeface="Curlz MT" pitchFamily="82" charset="0"/>
                <a:ea typeface="Calibri" pitchFamily="34" charset="0"/>
                <a:cs typeface="Tahoma" pitchFamily="34" charset="0"/>
              </a:rPr>
            </a:br>
            <a:r>
              <a:rPr lang="es-AR" sz="11200" b="1" dirty="0" smtClean="0">
                <a:solidFill>
                  <a:srgbClr val="FFFFFF"/>
                </a:solidFill>
                <a:latin typeface="Curlz MT" pitchFamily="82" charset="0"/>
                <a:ea typeface="Calibri" pitchFamily="34" charset="0"/>
                <a:cs typeface="Tahoma" pitchFamily="34" charset="0"/>
              </a:rPr>
              <a:t>¿Cómo aprovecharlos?</a:t>
            </a:r>
            <a:r>
              <a:rPr lang="es-AR" sz="12800" b="1" i="1" dirty="0" smtClean="0">
                <a:solidFill>
                  <a:srgbClr val="FFFFFF"/>
                </a:solidFill>
                <a:latin typeface="Curlz MT" pitchFamily="82" charset="0"/>
                <a:ea typeface="Calibri" pitchFamily="34" charset="0"/>
                <a:cs typeface="Tahoma" pitchFamily="34" charset="0"/>
              </a:rPr>
              <a:t/>
            </a:r>
            <a:br>
              <a:rPr lang="es-AR" sz="12800" b="1" i="1" dirty="0" smtClean="0">
                <a:solidFill>
                  <a:srgbClr val="FFFFFF"/>
                </a:solidFill>
                <a:latin typeface="Curlz MT" pitchFamily="82" charset="0"/>
                <a:ea typeface="Calibri" pitchFamily="34" charset="0"/>
                <a:cs typeface="Tahoma" pitchFamily="34" charset="0"/>
              </a:rPr>
            </a:br>
            <a:r>
              <a:rPr lang="es-AR" sz="12800" b="1" i="1" dirty="0" smtClean="0">
                <a:solidFill>
                  <a:srgbClr val="00CC99">
                    <a:lumMod val="50000"/>
                  </a:srgbClr>
                </a:solidFill>
                <a:latin typeface="Curlz MT" pitchFamily="82" charset="0"/>
                <a:ea typeface="Calibri" pitchFamily="34" charset="0"/>
                <a:cs typeface="Tahoma" pitchFamily="34" charset="0"/>
              </a:rPr>
              <a:t/>
            </a:r>
            <a:br>
              <a:rPr lang="es-AR" sz="12800" b="1" i="1" dirty="0" smtClean="0">
                <a:solidFill>
                  <a:srgbClr val="00CC99">
                    <a:lumMod val="50000"/>
                  </a:srgbClr>
                </a:solidFill>
                <a:latin typeface="Curlz MT" pitchFamily="82" charset="0"/>
                <a:ea typeface="Calibri" pitchFamily="34" charset="0"/>
                <a:cs typeface="Tahoma" pitchFamily="34" charset="0"/>
              </a:rPr>
            </a:br>
            <a:r>
              <a:rPr lang="es-AR" sz="8000" b="1" i="1" dirty="0" smtClean="0">
                <a:solidFill>
                  <a:srgbClr val="FFFFFF"/>
                </a:solidFill>
                <a:latin typeface="Curlz MT" pitchFamily="82" charset="0"/>
                <a:ea typeface="Calibri" pitchFamily="34" charset="0"/>
                <a:cs typeface="Tahoma" pitchFamily="34" charset="0"/>
              </a:rPr>
              <a:t>EXPLORANDO  NUEVAS</a:t>
            </a:r>
            <a:br>
              <a:rPr lang="es-AR" sz="8000" b="1" i="1" dirty="0" smtClean="0">
                <a:solidFill>
                  <a:srgbClr val="FFFFFF"/>
                </a:solidFill>
                <a:latin typeface="Curlz MT" pitchFamily="82" charset="0"/>
                <a:ea typeface="Calibri" pitchFamily="34" charset="0"/>
                <a:cs typeface="Tahoma" pitchFamily="34" charset="0"/>
              </a:rPr>
            </a:br>
            <a:r>
              <a:rPr lang="es-AR" sz="8000" b="1" i="1" dirty="0" smtClean="0">
                <a:solidFill>
                  <a:srgbClr val="FFFFFF"/>
                </a:solidFill>
                <a:latin typeface="Curlz MT" pitchFamily="82" charset="0"/>
                <a:ea typeface="Calibri" pitchFamily="34" charset="0"/>
                <a:cs typeface="Tahoma" pitchFamily="34" charset="0"/>
              </a:rPr>
              <a:t>      SENSACIONES…  Y APRENDIZAJES  EN  FAMILIA…</a:t>
            </a:r>
            <a:endParaRPr lang="es-ES" sz="8000" b="1" dirty="0">
              <a:solidFill>
                <a:srgbClr val="FFFFFF"/>
              </a:solidFill>
              <a:latin typeface="Curlz MT" pitchFamily="82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59632"/>
            <a:ext cx="3024336" cy="6485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3" name="12 Imagen" descr="http://t2.gstatic.com/images?q=tbn:ANd9GcT1x9vdwcQRiP8ovNeT-xyufn2CoKwO53uqzEVj9bQNGgqdQB-b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437112"/>
            <a:ext cx="327585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perspectiveRelaxed"/>
            <a:lightRig rig="threePt" dir="t"/>
          </a:scene3d>
        </p:spPr>
      </p:pic>
      <p:sp>
        <p:nvSpPr>
          <p:cNvPr id="14" name="13 Rectángulo"/>
          <p:cNvSpPr/>
          <p:nvPr/>
        </p:nvSpPr>
        <p:spPr>
          <a:xfrm>
            <a:off x="144463" y="2060575"/>
            <a:ext cx="5651500" cy="4248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AR" sz="2000" b="1" dirty="0">
                <a:solidFill>
                  <a:srgbClr val="00CC99">
                    <a:lumMod val="75000"/>
                  </a:srgbClr>
                </a:solidFill>
                <a:latin typeface="Arial" charset="0"/>
              </a:rPr>
              <a:t>Plantearnos como docentes: ¿Cuántas veces ofrecemos situaciones para explorar… sentir… sensorialmente y emocionarnos junto a los niños/as?</a:t>
            </a:r>
            <a:r>
              <a:rPr lang="es-ES" sz="2000" b="1" dirty="0">
                <a:solidFill>
                  <a:srgbClr val="FFFFFF"/>
                </a:solidFill>
                <a:latin typeface="Arial" charset="0"/>
              </a:rPr>
              <a:t>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ES" sz="2000" b="1" dirty="0">
                <a:solidFill>
                  <a:srgbClr val="FFFFFF"/>
                </a:solidFill>
                <a:latin typeface="Arial" charset="0"/>
              </a:rPr>
              <a:t>Inspirar acciones que favorezcan la toma de decisiones en la selección de materiales, modos de jugar e ideas que promuevan la construcción creativa, innovadora y artesanal de juegos y juguetes (con bajos </a:t>
            </a:r>
            <a:r>
              <a:rPr lang="es-ES" sz="2000" b="1" dirty="0">
                <a:solidFill>
                  <a:srgbClr val="000000"/>
                </a:solidFill>
                <a:latin typeface="Arial" charset="0"/>
              </a:rPr>
              <a:t>costos o sin costos</a:t>
            </a:r>
            <a:r>
              <a:rPr lang="es-ES" sz="2000" b="1" dirty="0">
                <a:solidFill>
                  <a:srgbClr val="FFFFFF"/>
                </a:solidFill>
                <a:latin typeface="Arial" charset="0"/>
              </a:rPr>
              <a:t>)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s-ES" sz="2000" b="1" dirty="0">
                <a:solidFill>
                  <a:srgbClr val="FFFFFF"/>
                </a:solidFill>
                <a:latin typeface="Arial" charset="0"/>
              </a:rPr>
              <a:t>                              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endParaRPr lang="es-ES" sz="2000" b="1" dirty="0">
              <a:solidFill>
                <a:srgbClr val="00CC99">
                  <a:lumMod val="75000"/>
                </a:srgb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467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3A22CE-FF5C-4777-82B9-EEB5B21C1D0A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555898" y="2247255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 smtClean="0">
                <a:solidFill>
                  <a:schemeClr val="bg1"/>
                </a:solidFill>
              </a:rPr>
              <a:t>S</a:t>
            </a:r>
            <a:endParaRPr lang="es-CL" sz="2400" dirty="0">
              <a:solidFill>
                <a:schemeClr val="bg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813143" y="2793122"/>
            <a:ext cx="5351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4000" b="1" dirty="0" smtClean="0"/>
              <a:t>RESEÑAS DE TRABAJOS</a:t>
            </a:r>
            <a:endParaRPr lang="es-CL" sz="4000" b="1" dirty="0"/>
          </a:p>
        </p:txBody>
      </p:sp>
      <p:pic>
        <p:nvPicPr>
          <p:cNvPr id="5" name="Picture 2" descr="https://encrypted-tbn1.google.com/images?q=tbn:ANd9GcTRuYgLZ-48W3rJlBxdeZfcPf_JfyyM1w9rINAh-_3Gsy1ipI-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836713"/>
            <a:ext cx="3384376" cy="151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611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2122978"/>
            <a:ext cx="735893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 smtClean="0"/>
              <a:t>ASISTENCIA DELEGACION CHILENA</a:t>
            </a:r>
          </a:p>
          <a:p>
            <a:endParaRPr lang="es-CL" dirty="0"/>
          </a:p>
          <a:p>
            <a:r>
              <a:rPr lang="es-CL" dirty="0" smtClean="0"/>
              <a:t>Director de Integra;                                                                     Sergio Domínguez</a:t>
            </a:r>
          </a:p>
          <a:p>
            <a:r>
              <a:rPr lang="es-CL" dirty="0" smtClean="0"/>
              <a:t>Directora Regional de los Ríos, Integra;                                   </a:t>
            </a:r>
            <a:r>
              <a:rPr lang="es-CL" dirty="0" err="1" smtClean="0"/>
              <a:t>Mirella</a:t>
            </a:r>
            <a:r>
              <a:rPr lang="es-CL" dirty="0" smtClean="0"/>
              <a:t> </a:t>
            </a:r>
            <a:r>
              <a:rPr lang="es-CL" dirty="0" err="1" smtClean="0"/>
              <a:t>Canessa</a:t>
            </a:r>
            <a:endParaRPr lang="es-CL" dirty="0" smtClean="0"/>
          </a:p>
          <a:p>
            <a:r>
              <a:rPr lang="es-CL" dirty="0" smtClean="0"/>
              <a:t>Presidenta del Comité Chileno;                                                 Selma </a:t>
            </a:r>
            <a:r>
              <a:rPr lang="es-CL" dirty="0" err="1" smtClean="0"/>
              <a:t>Simonstein</a:t>
            </a:r>
            <a:endParaRPr lang="es-CL" dirty="0" smtClean="0"/>
          </a:p>
          <a:p>
            <a:r>
              <a:rPr lang="es-CL" dirty="0" smtClean="0"/>
              <a:t>Directora de </a:t>
            </a:r>
            <a:r>
              <a:rPr lang="es-CL" dirty="0" err="1" smtClean="0"/>
              <a:t>Omep</a:t>
            </a:r>
            <a:r>
              <a:rPr lang="es-CL" dirty="0" smtClean="0"/>
              <a:t> y</a:t>
            </a:r>
          </a:p>
          <a:p>
            <a:r>
              <a:rPr lang="es-CL" dirty="0" smtClean="0"/>
              <a:t>Directora del Instituto Internacional de Educación Infantil; Victoria Peralta</a:t>
            </a:r>
          </a:p>
          <a:p>
            <a:r>
              <a:rPr lang="es-CL" dirty="0" smtClean="0"/>
              <a:t>Directora de carrera, UMCE;                                                      Cristina Ponce</a:t>
            </a:r>
          </a:p>
          <a:p>
            <a:r>
              <a:rPr lang="es-CL" dirty="0" smtClean="0"/>
              <a:t>Académica Universidad de Antofagasta;                                 Gilda González</a:t>
            </a:r>
          </a:p>
          <a:p>
            <a:r>
              <a:rPr lang="es-CL" dirty="0" smtClean="0"/>
              <a:t>Corporación de Colegios;                                                           Luz </a:t>
            </a:r>
            <a:r>
              <a:rPr lang="es-CL" dirty="0" err="1" smtClean="0"/>
              <a:t>Ravello</a:t>
            </a:r>
            <a:r>
              <a:rPr lang="es-CL" dirty="0" smtClean="0"/>
              <a:t> </a:t>
            </a:r>
          </a:p>
          <a:p>
            <a:endParaRPr lang="es-CL" dirty="0"/>
          </a:p>
          <a:p>
            <a:r>
              <a:rPr lang="es-CL" dirty="0" smtClean="0"/>
              <a:t>Acompañaron a la Delegación: </a:t>
            </a:r>
            <a:r>
              <a:rPr lang="es-CL" dirty="0" err="1" smtClean="0"/>
              <a:t>Isolde</a:t>
            </a:r>
            <a:r>
              <a:rPr lang="es-CL" dirty="0" smtClean="0"/>
              <a:t> Brand</a:t>
            </a:r>
          </a:p>
          <a:p>
            <a:r>
              <a:rPr lang="es-CL" dirty="0"/>
              <a:t>	</a:t>
            </a:r>
            <a:r>
              <a:rPr lang="es-CL" dirty="0" smtClean="0"/>
              <a:t>		   Lucy </a:t>
            </a:r>
            <a:r>
              <a:rPr lang="es-CL" dirty="0" err="1" smtClean="0"/>
              <a:t>Poison</a:t>
            </a:r>
            <a:endParaRPr lang="es-CL" dirty="0" smtClean="0"/>
          </a:p>
          <a:p>
            <a:r>
              <a:rPr lang="es-CL" dirty="0"/>
              <a:t>	</a:t>
            </a:r>
            <a:r>
              <a:rPr lang="es-CL" dirty="0" smtClean="0"/>
              <a:t>		   María Estela </a:t>
            </a:r>
            <a:r>
              <a:rPr lang="es-CL" dirty="0" err="1" smtClean="0"/>
              <a:t>Alvarez</a:t>
            </a:r>
            <a:endParaRPr lang="es-CL" dirty="0"/>
          </a:p>
        </p:txBody>
      </p:sp>
      <p:pic>
        <p:nvPicPr>
          <p:cNvPr id="3" name="Picture 4" descr="http://t0.gstatic.com/images?q=tbn:ANd9GcT5UgZENF-y2PHmkuZ_UeX8NFpGwVh5jcYjBMHanzK8gi7YJBs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490" y="332657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04412"/>
            <a:ext cx="1825600" cy="2028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31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9175" y="260648"/>
            <a:ext cx="8635313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CL" b="1" dirty="0">
                <a:solidFill>
                  <a:prstClr val="black"/>
                </a:solidFill>
              </a:rPr>
              <a:t>El juego como un factor de calidad esencial en la educación infantil</a:t>
            </a:r>
          </a:p>
          <a:p>
            <a:pPr algn="just"/>
            <a:endParaRPr lang="es-CL" dirty="0" smtClean="0">
              <a:solidFill>
                <a:prstClr val="black"/>
              </a:solidFill>
            </a:endParaRPr>
          </a:p>
          <a:p>
            <a:pPr algn="just"/>
            <a:r>
              <a:rPr lang="es-CL" dirty="0" smtClean="0">
                <a:solidFill>
                  <a:prstClr val="black"/>
                </a:solidFill>
              </a:rPr>
              <a:t>María </a:t>
            </a:r>
            <a:r>
              <a:rPr lang="es-CL" dirty="0">
                <a:solidFill>
                  <a:prstClr val="black"/>
                </a:solidFill>
              </a:rPr>
              <a:t>Victoria </a:t>
            </a:r>
            <a:r>
              <a:rPr lang="es-CL" dirty="0" smtClean="0">
                <a:solidFill>
                  <a:prstClr val="black"/>
                </a:solidFill>
              </a:rPr>
              <a:t>Peralta,  </a:t>
            </a:r>
            <a:r>
              <a:rPr lang="es-CL" dirty="0">
                <a:solidFill>
                  <a:prstClr val="black"/>
                </a:solidFill>
              </a:rPr>
              <a:t>Chile</a:t>
            </a:r>
          </a:p>
          <a:p>
            <a:pPr algn="just"/>
            <a:endParaRPr lang="es-CL" dirty="0">
              <a:solidFill>
                <a:prstClr val="black"/>
              </a:solidFill>
            </a:endParaRPr>
          </a:p>
          <a:p>
            <a:pPr algn="just"/>
            <a:r>
              <a:rPr lang="es-CL" dirty="0">
                <a:solidFill>
                  <a:prstClr val="black"/>
                </a:solidFill>
              </a:rPr>
              <a:t>El  principio del sentido lúdico de las actividades en la educación infantil tiene su </a:t>
            </a:r>
          </a:p>
          <a:p>
            <a:pPr algn="just"/>
            <a:r>
              <a:rPr lang="es-CL" dirty="0">
                <a:solidFill>
                  <a:prstClr val="black"/>
                </a:solidFill>
              </a:rPr>
              <a:t>existencia teórica y práctica en aproximadamente 200 años , teniendo en cuenta</a:t>
            </a:r>
          </a:p>
          <a:p>
            <a:pPr algn="just"/>
            <a:r>
              <a:rPr lang="es-CL" dirty="0">
                <a:solidFill>
                  <a:prstClr val="black"/>
                </a:solidFill>
              </a:rPr>
              <a:t>q</a:t>
            </a:r>
            <a:r>
              <a:rPr lang="es-CL" dirty="0">
                <a:solidFill>
                  <a:prstClr val="black"/>
                </a:solidFill>
              </a:rPr>
              <a:t>ue fue cultivado por Federico </a:t>
            </a:r>
            <a:r>
              <a:rPr lang="es-CL" dirty="0" err="1" smtClean="0">
                <a:solidFill>
                  <a:prstClr val="black"/>
                </a:solidFill>
              </a:rPr>
              <a:t>Fröebel</a:t>
            </a:r>
            <a:r>
              <a:rPr lang="es-CL" dirty="0" smtClean="0">
                <a:solidFill>
                  <a:prstClr val="black"/>
                </a:solidFill>
              </a:rPr>
              <a:t> </a:t>
            </a:r>
            <a:r>
              <a:rPr lang="es-CL" dirty="0">
                <a:solidFill>
                  <a:prstClr val="black"/>
                </a:solidFill>
              </a:rPr>
              <a:t>en 1826 en su obra principal “La educación del </a:t>
            </a:r>
          </a:p>
          <a:p>
            <a:pPr algn="just"/>
            <a:r>
              <a:rPr lang="es-CL" dirty="0">
                <a:solidFill>
                  <a:prstClr val="black"/>
                </a:solidFill>
              </a:rPr>
              <a:t>Hombre</a:t>
            </a:r>
            <a:r>
              <a:rPr lang="es-CL" dirty="0" smtClean="0">
                <a:solidFill>
                  <a:prstClr val="black"/>
                </a:solidFill>
              </a:rPr>
              <a:t>”.</a:t>
            </a:r>
            <a:endParaRPr lang="es-CL" dirty="0">
              <a:solidFill>
                <a:prstClr val="black"/>
              </a:solidFill>
            </a:endParaRPr>
          </a:p>
          <a:p>
            <a:pPr algn="just"/>
            <a:r>
              <a:rPr lang="es-CL" dirty="0">
                <a:solidFill>
                  <a:prstClr val="black"/>
                </a:solidFill>
              </a:rPr>
              <a:t>Resulta incomprensible y alarmante  que la educación infantil sea una “</a:t>
            </a:r>
            <a:r>
              <a:rPr lang="es-CL" dirty="0" smtClean="0">
                <a:solidFill>
                  <a:prstClr val="black"/>
                </a:solidFill>
              </a:rPr>
              <a:t>preparatoria”</a:t>
            </a:r>
            <a:endParaRPr lang="es-CL" dirty="0">
              <a:solidFill>
                <a:prstClr val="black"/>
              </a:solidFill>
            </a:endParaRPr>
          </a:p>
          <a:p>
            <a:pPr algn="just"/>
            <a:r>
              <a:rPr lang="es-CL" dirty="0">
                <a:solidFill>
                  <a:prstClr val="black"/>
                </a:solidFill>
              </a:rPr>
              <a:t>y</a:t>
            </a:r>
            <a:r>
              <a:rPr lang="es-CL" dirty="0">
                <a:solidFill>
                  <a:prstClr val="black"/>
                </a:solidFill>
              </a:rPr>
              <a:t> no considera que el aprendizaje es a través del juego , como parte de todo este </a:t>
            </a:r>
          </a:p>
          <a:p>
            <a:pPr algn="just"/>
            <a:r>
              <a:rPr lang="es-CL" dirty="0">
                <a:solidFill>
                  <a:prstClr val="black"/>
                </a:solidFill>
              </a:rPr>
              <a:t>p</a:t>
            </a:r>
            <a:r>
              <a:rPr lang="es-CL" dirty="0">
                <a:solidFill>
                  <a:prstClr val="black"/>
                </a:solidFill>
              </a:rPr>
              <a:t>roblema la política necesaria para programas y servicios de calidad para la </a:t>
            </a:r>
            <a:r>
              <a:rPr lang="es-CL" dirty="0" smtClean="0">
                <a:solidFill>
                  <a:prstClr val="black"/>
                </a:solidFill>
              </a:rPr>
              <a:t>primera</a:t>
            </a:r>
            <a:endParaRPr lang="es-CL" dirty="0">
              <a:solidFill>
                <a:prstClr val="black"/>
              </a:solidFill>
            </a:endParaRPr>
          </a:p>
          <a:p>
            <a:pPr algn="just"/>
            <a:r>
              <a:rPr lang="es-CL" dirty="0">
                <a:solidFill>
                  <a:prstClr val="black"/>
                </a:solidFill>
              </a:rPr>
              <a:t>Infancia se convirtió en una serie de normas , supuestamente universal y homogéneo</a:t>
            </a:r>
          </a:p>
          <a:p>
            <a:pPr algn="just"/>
            <a:r>
              <a:rPr lang="es-CL" dirty="0">
                <a:solidFill>
                  <a:prstClr val="black"/>
                </a:solidFill>
              </a:rPr>
              <a:t> </a:t>
            </a:r>
            <a:r>
              <a:rPr lang="es-CL" dirty="0">
                <a:solidFill>
                  <a:prstClr val="black"/>
                </a:solidFill>
              </a:rPr>
              <a:t>y expresan una visión muy reduccionista de la educación en esta etapa. </a:t>
            </a:r>
            <a:r>
              <a:rPr lang="es-CL" dirty="0">
                <a:solidFill>
                  <a:prstClr val="black"/>
                </a:solidFill>
              </a:rPr>
              <a:t>Se quiere </a:t>
            </a:r>
            <a:r>
              <a:rPr lang="es-CL" dirty="0" smtClean="0">
                <a:solidFill>
                  <a:prstClr val="black"/>
                </a:solidFill>
              </a:rPr>
              <a:t>difundir</a:t>
            </a:r>
            <a:endParaRPr lang="es-CL" dirty="0">
              <a:solidFill>
                <a:prstClr val="black"/>
              </a:solidFill>
            </a:endParaRPr>
          </a:p>
          <a:p>
            <a:pPr algn="just"/>
            <a:r>
              <a:rPr lang="es-CL" dirty="0">
                <a:solidFill>
                  <a:prstClr val="black"/>
                </a:solidFill>
              </a:rPr>
              <a:t>u</a:t>
            </a:r>
            <a:r>
              <a:rPr lang="es-CL" dirty="0">
                <a:solidFill>
                  <a:prstClr val="black"/>
                </a:solidFill>
              </a:rPr>
              <a:t>na visión de calidad con un enfoque más propio de la posmodernidad que recoge</a:t>
            </a:r>
          </a:p>
          <a:p>
            <a:pPr algn="just"/>
            <a:r>
              <a:rPr lang="es-CL" dirty="0">
                <a:solidFill>
                  <a:prstClr val="black"/>
                </a:solidFill>
              </a:rPr>
              <a:t>l</a:t>
            </a:r>
            <a:r>
              <a:rPr lang="es-CL" dirty="0">
                <a:solidFill>
                  <a:prstClr val="black"/>
                </a:solidFill>
              </a:rPr>
              <a:t>os </a:t>
            </a:r>
            <a:r>
              <a:rPr lang="es-CL" dirty="0" smtClean="0">
                <a:solidFill>
                  <a:prstClr val="black"/>
                </a:solidFill>
              </a:rPr>
              <a:t>contextos, </a:t>
            </a:r>
            <a:r>
              <a:rPr lang="es-CL" dirty="0">
                <a:solidFill>
                  <a:prstClr val="black"/>
                </a:solidFill>
              </a:rPr>
              <a:t>l</a:t>
            </a:r>
            <a:r>
              <a:rPr lang="es-CL" dirty="0">
                <a:solidFill>
                  <a:prstClr val="black"/>
                </a:solidFill>
              </a:rPr>
              <a:t>as </a:t>
            </a:r>
            <a:r>
              <a:rPr lang="es-CL" dirty="0" smtClean="0">
                <a:solidFill>
                  <a:prstClr val="black"/>
                </a:solidFill>
              </a:rPr>
              <a:t>pluralidades, </a:t>
            </a:r>
            <a:r>
              <a:rPr lang="es-CL" dirty="0">
                <a:solidFill>
                  <a:prstClr val="black"/>
                </a:solidFill>
              </a:rPr>
              <a:t>los sentidos y la importancia de los procesos.</a:t>
            </a:r>
          </a:p>
          <a:p>
            <a:pPr algn="just"/>
            <a:r>
              <a:rPr lang="es-CL" dirty="0">
                <a:solidFill>
                  <a:prstClr val="black"/>
                </a:solidFill>
              </a:rPr>
              <a:t>El juego aparece como como una parte esencial en este proceso </a:t>
            </a:r>
            <a:r>
              <a:rPr lang="es-CL" dirty="0" smtClean="0">
                <a:solidFill>
                  <a:prstClr val="black"/>
                </a:solidFill>
              </a:rPr>
              <a:t>estructural.</a:t>
            </a:r>
            <a:endParaRPr lang="es-CL" dirty="0">
              <a:solidFill>
                <a:prstClr val="black"/>
              </a:solidFill>
            </a:endParaRPr>
          </a:p>
          <a:p>
            <a:pPr algn="just"/>
            <a:r>
              <a:rPr lang="es-CL" dirty="0">
                <a:solidFill>
                  <a:prstClr val="black"/>
                </a:solidFill>
              </a:rPr>
              <a:t>Es un llamado  para volver a mirar y repensar la educación en la primera </a:t>
            </a:r>
            <a:r>
              <a:rPr lang="es-CL" dirty="0" smtClean="0">
                <a:solidFill>
                  <a:prstClr val="black"/>
                </a:solidFill>
              </a:rPr>
              <a:t>infancia.</a:t>
            </a:r>
            <a:endParaRPr lang="es-CL" dirty="0">
              <a:solidFill>
                <a:prstClr val="black"/>
              </a:solidFill>
            </a:endParaRPr>
          </a:p>
        </p:txBody>
      </p:sp>
      <p:pic>
        <p:nvPicPr>
          <p:cNvPr id="3" name="Picture 2" descr="https://encrypted-tbn1.google.com/images?q=tbn:ANd9GcTRuYgLZ-48W3rJlBxdeZfcPf_JfyyM1w9rINAh-_3Gsy1ipI-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292" y="260649"/>
            <a:ext cx="1692188" cy="86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38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332656"/>
            <a:ext cx="8899872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CL" b="1" dirty="0">
                <a:solidFill>
                  <a:prstClr val="black"/>
                </a:solidFill>
              </a:rPr>
              <a:t>El tiempo de ser niño, es tiempo de jugar: el Juego como lenguaje del </a:t>
            </a:r>
            <a:r>
              <a:rPr lang="es-CL" b="1" dirty="0" smtClean="0">
                <a:solidFill>
                  <a:prstClr val="black"/>
                </a:solidFill>
              </a:rPr>
              <a:t>cerebro</a:t>
            </a:r>
          </a:p>
          <a:p>
            <a:pPr algn="just"/>
            <a:endParaRPr lang="es-CL" dirty="0">
              <a:solidFill>
                <a:prstClr val="black"/>
              </a:solidFill>
            </a:endParaRPr>
          </a:p>
          <a:p>
            <a:pPr algn="just"/>
            <a:r>
              <a:rPr lang="es-CL" dirty="0">
                <a:solidFill>
                  <a:prstClr val="black"/>
                </a:solidFill>
              </a:rPr>
              <a:t>Sergio Domínguez Rojas  - Director  de INTEGRA   Chile</a:t>
            </a:r>
          </a:p>
          <a:p>
            <a:pPr algn="just"/>
            <a:endParaRPr lang="es-CL" dirty="0">
              <a:solidFill>
                <a:prstClr val="black"/>
              </a:solidFill>
            </a:endParaRPr>
          </a:p>
          <a:p>
            <a:pPr algn="just"/>
            <a:r>
              <a:rPr lang="es-CL" dirty="0">
                <a:solidFill>
                  <a:prstClr val="black"/>
                </a:solidFill>
              </a:rPr>
              <a:t>Durante los primeros años de vida, el juego es el vehículo a través del cual se establecen</a:t>
            </a:r>
          </a:p>
          <a:p>
            <a:pPr algn="just"/>
            <a:r>
              <a:rPr lang="es-CL" dirty="0" smtClean="0">
                <a:solidFill>
                  <a:prstClr val="black"/>
                </a:solidFill>
              </a:rPr>
              <a:t>vínculos </a:t>
            </a:r>
            <a:r>
              <a:rPr lang="es-CL" dirty="0">
                <a:solidFill>
                  <a:prstClr val="black"/>
                </a:solidFill>
              </a:rPr>
              <a:t>con otros y se interactúa con el ambiente, aspecto determinante para los </a:t>
            </a:r>
          </a:p>
          <a:p>
            <a:pPr algn="just"/>
            <a:r>
              <a:rPr lang="es-CL" dirty="0" smtClean="0">
                <a:solidFill>
                  <a:prstClr val="black"/>
                </a:solidFill>
              </a:rPr>
              <a:t>procesos </a:t>
            </a:r>
            <a:r>
              <a:rPr lang="es-CL" dirty="0">
                <a:solidFill>
                  <a:prstClr val="black"/>
                </a:solidFill>
              </a:rPr>
              <a:t>cerebrales. </a:t>
            </a:r>
            <a:r>
              <a:rPr lang="es-CL" dirty="0">
                <a:solidFill>
                  <a:prstClr val="black"/>
                </a:solidFill>
              </a:rPr>
              <a:t>Las  experiencias lúdicas y los juegos requieren de interacción con </a:t>
            </a:r>
          </a:p>
          <a:p>
            <a:pPr algn="just"/>
            <a:r>
              <a:rPr lang="es-CL" dirty="0" smtClean="0">
                <a:solidFill>
                  <a:prstClr val="black"/>
                </a:solidFill>
              </a:rPr>
              <a:t>otros </a:t>
            </a:r>
            <a:r>
              <a:rPr lang="es-CL" dirty="0">
                <a:solidFill>
                  <a:prstClr val="black"/>
                </a:solidFill>
              </a:rPr>
              <a:t>y manipulación del entorno físico . </a:t>
            </a:r>
            <a:r>
              <a:rPr lang="es-CL" dirty="0">
                <a:solidFill>
                  <a:prstClr val="black"/>
                </a:solidFill>
              </a:rPr>
              <a:t>El cerebro de los niños y niñas está continuamente</a:t>
            </a:r>
          </a:p>
          <a:p>
            <a:pPr algn="just"/>
            <a:r>
              <a:rPr lang="es-CL" dirty="0" smtClean="0">
                <a:solidFill>
                  <a:prstClr val="black"/>
                </a:solidFill>
              </a:rPr>
              <a:t>en </a:t>
            </a:r>
            <a:r>
              <a:rPr lang="es-CL" dirty="0">
                <a:solidFill>
                  <a:prstClr val="black"/>
                </a:solidFill>
              </a:rPr>
              <a:t>proceso de </a:t>
            </a:r>
            <a:r>
              <a:rPr lang="es-CL" dirty="0" err="1">
                <a:solidFill>
                  <a:prstClr val="black"/>
                </a:solidFill>
              </a:rPr>
              <a:t>automodificación</a:t>
            </a:r>
            <a:r>
              <a:rPr lang="es-CL" dirty="0">
                <a:solidFill>
                  <a:prstClr val="black"/>
                </a:solidFill>
              </a:rPr>
              <a:t> de su actividad  celular , cada segundo existen más de</a:t>
            </a:r>
          </a:p>
          <a:p>
            <a:pPr algn="just"/>
            <a:r>
              <a:rPr lang="es-CL" dirty="0" smtClean="0">
                <a:solidFill>
                  <a:prstClr val="black"/>
                </a:solidFill>
              </a:rPr>
              <a:t>cien </a:t>
            </a:r>
            <a:r>
              <a:rPr lang="es-CL" dirty="0">
                <a:solidFill>
                  <a:prstClr val="black"/>
                </a:solidFill>
              </a:rPr>
              <a:t>millones de reacciones químicas que transforman sus </a:t>
            </a:r>
            <a:r>
              <a:rPr lang="es-CL" dirty="0" err="1">
                <a:solidFill>
                  <a:prstClr val="black"/>
                </a:solidFill>
              </a:rPr>
              <a:t>nueronas</a:t>
            </a:r>
            <a:r>
              <a:rPr lang="es-CL" dirty="0">
                <a:solidFill>
                  <a:prstClr val="black"/>
                </a:solidFill>
              </a:rPr>
              <a:t> , originando </a:t>
            </a:r>
          </a:p>
          <a:p>
            <a:pPr algn="just"/>
            <a:r>
              <a:rPr lang="es-CL" dirty="0" smtClean="0">
                <a:solidFill>
                  <a:prstClr val="black"/>
                </a:solidFill>
              </a:rPr>
              <a:t>plasticidad </a:t>
            </a:r>
            <a:r>
              <a:rPr lang="es-CL" dirty="0">
                <a:solidFill>
                  <a:prstClr val="black"/>
                </a:solidFill>
              </a:rPr>
              <a:t>cerebral. </a:t>
            </a:r>
            <a:r>
              <a:rPr lang="es-CL" dirty="0">
                <a:solidFill>
                  <a:prstClr val="black"/>
                </a:solidFill>
              </a:rPr>
              <a:t>Desde esta perspectiva , es de vital importancia aprovechar este </a:t>
            </a:r>
          </a:p>
          <a:p>
            <a:pPr algn="just"/>
            <a:r>
              <a:rPr lang="es-CL" dirty="0">
                <a:solidFill>
                  <a:prstClr val="black"/>
                </a:solidFill>
              </a:rPr>
              <a:t>Período de sus </a:t>
            </a:r>
            <a:r>
              <a:rPr lang="es-CL" dirty="0" smtClean="0">
                <a:solidFill>
                  <a:prstClr val="black"/>
                </a:solidFill>
              </a:rPr>
              <a:t>vidas </a:t>
            </a:r>
            <a:r>
              <a:rPr lang="es-CL" dirty="0">
                <a:solidFill>
                  <a:prstClr val="black"/>
                </a:solidFill>
              </a:rPr>
              <a:t>, debido a que su cerebro está especialmente sensible para bene</a:t>
            </a:r>
          </a:p>
          <a:p>
            <a:pPr algn="just"/>
            <a:r>
              <a:rPr lang="es-CL" dirty="0" err="1" smtClean="0">
                <a:solidFill>
                  <a:prstClr val="black"/>
                </a:solidFill>
              </a:rPr>
              <a:t>ficiarse</a:t>
            </a:r>
            <a:r>
              <a:rPr lang="es-CL" dirty="0" smtClean="0">
                <a:solidFill>
                  <a:prstClr val="black"/>
                </a:solidFill>
              </a:rPr>
              <a:t> </a:t>
            </a:r>
            <a:r>
              <a:rPr lang="es-CL" dirty="0">
                <a:solidFill>
                  <a:prstClr val="black"/>
                </a:solidFill>
              </a:rPr>
              <a:t>de las experiencias de afecto con personas que los quieren , los cuidan , les </a:t>
            </a:r>
          </a:p>
          <a:p>
            <a:pPr algn="just"/>
            <a:r>
              <a:rPr lang="es-CL" dirty="0" smtClean="0">
                <a:solidFill>
                  <a:prstClr val="black"/>
                </a:solidFill>
              </a:rPr>
              <a:t>conversan </a:t>
            </a:r>
            <a:r>
              <a:rPr lang="es-CL" dirty="0">
                <a:solidFill>
                  <a:prstClr val="black"/>
                </a:solidFill>
              </a:rPr>
              <a:t>, los escuchan y les dan oportunidades de descubrir , explorar, jugar</a:t>
            </a:r>
          </a:p>
          <a:p>
            <a:pPr algn="just"/>
            <a:r>
              <a:rPr lang="es-CL" dirty="0" smtClean="0">
                <a:solidFill>
                  <a:prstClr val="black"/>
                </a:solidFill>
              </a:rPr>
              <a:t>con </a:t>
            </a:r>
            <a:r>
              <a:rPr lang="es-CL" dirty="0">
                <a:solidFill>
                  <a:prstClr val="black"/>
                </a:solidFill>
              </a:rPr>
              <a:t>distintos objetos y de compartir con diversas personas, en lugares y situaciones </a:t>
            </a:r>
          </a:p>
          <a:p>
            <a:pPr algn="just"/>
            <a:r>
              <a:rPr lang="es-CL" dirty="0" smtClean="0">
                <a:solidFill>
                  <a:prstClr val="black"/>
                </a:solidFill>
              </a:rPr>
              <a:t>variadas</a:t>
            </a:r>
            <a:r>
              <a:rPr lang="es-CL" dirty="0">
                <a:solidFill>
                  <a:prstClr val="black"/>
                </a:solidFill>
              </a:rPr>
              <a:t>. </a:t>
            </a:r>
            <a:r>
              <a:rPr lang="es-CL" dirty="0">
                <a:solidFill>
                  <a:prstClr val="black"/>
                </a:solidFill>
              </a:rPr>
              <a:t>El juego es una estrategia transversal en la Fundación Integra y una muestra </a:t>
            </a:r>
          </a:p>
          <a:p>
            <a:pPr algn="just"/>
            <a:r>
              <a:rPr lang="es-CL" dirty="0" smtClean="0">
                <a:solidFill>
                  <a:prstClr val="black"/>
                </a:solidFill>
              </a:rPr>
              <a:t>de </a:t>
            </a:r>
            <a:r>
              <a:rPr lang="es-CL" dirty="0">
                <a:solidFill>
                  <a:prstClr val="black"/>
                </a:solidFill>
              </a:rPr>
              <a:t>aquello es el </a:t>
            </a:r>
            <a:r>
              <a:rPr lang="es-CL" dirty="0" smtClean="0">
                <a:solidFill>
                  <a:prstClr val="black"/>
                </a:solidFill>
              </a:rPr>
              <a:t>material: es </a:t>
            </a:r>
            <a:r>
              <a:rPr lang="es-CL" dirty="0">
                <a:solidFill>
                  <a:prstClr val="black"/>
                </a:solidFill>
              </a:rPr>
              <a:t>Mi  Turno.</a:t>
            </a:r>
          </a:p>
          <a:p>
            <a:endParaRPr lang="es-CL" dirty="0">
              <a:solidFill>
                <a:prstClr val="black"/>
              </a:solidFill>
            </a:endParaRPr>
          </a:p>
          <a:p>
            <a:endParaRPr lang="es-CL" dirty="0">
              <a:solidFill>
                <a:prstClr val="black"/>
              </a:solidFill>
            </a:endParaRPr>
          </a:p>
        </p:txBody>
      </p:sp>
      <p:pic>
        <p:nvPicPr>
          <p:cNvPr id="3" name="Picture 2" descr="https://encrypted-tbn1.google.com/images?q=tbn:ANd9GcTRuYgLZ-48W3rJlBxdeZfcPf_JfyyM1w9rINAh-_3Gsy1ipI-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292" y="620688"/>
            <a:ext cx="1692188" cy="86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69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504" y="870967"/>
            <a:ext cx="8854283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>
                <a:solidFill>
                  <a:prstClr val="black"/>
                </a:solidFill>
              </a:rPr>
              <a:t>La política de la educación infantil y el jugar </a:t>
            </a:r>
            <a:r>
              <a:rPr lang="es-CL" b="1" dirty="0" smtClean="0">
                <a:solidFill>
                  <a:prstClr val="black"/>
                </a:solidFill>
              </a:rPr>
              <a:t>mediador</a:t>
            </a:r>
          </a:p>
          <a:p>
            <a:endParaRPr lang="es-CL" b="1" dirty="0">
              <a:solidFill>
                <a:prstClr val="black"/>
              </a:solidFill>
            </a:endParaRPr>
          </a:p>
          <a:p>
            <a:r>
              <a:rPr lang="es-CL" dirty="0">
                <a:solidFill>
                  <a:prstClr val="black"/>
                </a:solidFill>
              </a:rPr>
              <a:t>Vital </a:t>
            </a:r>
            <a:r>
              <a:rPr lang="es-CL" dirty="0" err="1">
                <a:solidFill>
                  <a:prstClr val="black"/>
                </a:solidFill>
              </a:rPr>
              <a:t>Didonet</a:t>
            </a:r>
            <a:r>
              <a:rPr lang="es-CL" dirty="0">
                <a:solidFill>
                  <a:prstClr val="black"/>
                </a:solidFill>
              </a:rPr>
              <a:t> . Asesor científico de </a:t>
            </a:r>
            <a:r>
              <a:rPr lang="es-CL" dirty="0" err="1">
                <a:solidFill>
                  <a:prstClr val="black"/>
                </a:solidFill>
              </a:rPr>
              <a:t>Omep</a:t>
            </a:r>
            <a:r>
              <a:rPr lang="es-CL" dirty="0">
                <a:solidFill>
                  <a:prstClr val="black"/>
                </a:solidFill>
              </a:rPr>
              <a:t> Brasil</a:t>
            </a:r>
          </a:p>
          <a:p>
            <a:endParaRPr lang="es-CL" dirty="0">
              <a:solidFill>
                <a:prstClr val="black"/>
              </a:solidFill>
            </a:endParaRPr>
          </a:p>
          <a:p>
            <a:r>
              <a:rPr lang="es-CL" dirty="0">
                <a:solidFill>
                  <a:prstClr val="black"/>
                </a:solidFill>
              </a:rPr>
              <a:t>El concepto de educación infantil en Brasil está inmerso </a:t>
            </a:r>
          </a:p>
          <a:p>
            <a:r>
              <a:rPr lang="es-CL" dirty="0">
                <a:solidFill>
                  <a:prstClr val="black"/>
                </a:solidFill>
              </a:rPr>
              <a:t>en el proceso del juego como  la interacción  del  niño con el mundo </a:t>
            </a:r>
          </a:p>
          <a:p>
            <a:r>
              <a:rPr lang="es-CL" dirty="0">
                <a:solidFill>
                  <a:prstClr val="black"/>
                </a:solidFill>
              </a:rPr>
              <a:t>f</a:t>
            </a:r>
            <a:r>
              <a:rPr lang="es-CL" dirty="0">
                <a:solidFill>
                  <a:prstClr val="black"/>
                </a:solidFill>
              </a:rPr>
              <a:t>ísico , social y psíquico y también como una forma y el contenido de aprendizaje</a:t>
            </a:r>
          </a:p>
          <a:p>
            <a:r>
              <a:rPr lang="es-CL" dirty="0">
                <a:solidFill>
                  <a:prstClr val="black"/>
                </a:solidFill>
              </a:rPr>
              <a:t> </a:t>
            </a:r>
            <a:r>
              <a:rPr lang="es-CL" dirty="0">
                <a:solidFill>
                  <a:prstClr val="black"/>
                </a:solidFill>
              </a:rPr>
              <a:t>y desarrollo. En el choque de opiniones sobre el proceso de aprendizaje y desarrollo</a:t>
            </a:r>
          </a:p>
          <a:p>
            <a:r>
              <a:rPr lang="es-CL" dirty="0">
                <a:solidFill>
                  <a:prstClr val="black"/>
                </a:solidFill>
              </a:rPr>
              <a:t>e</a:t>
            </a:r>
            <a:r>
              <a:rPr lang="es-CL" dirty="0">
                <a:solidFill>
                  <a:prstClr val="black"/>
                </a:solidFill>
              </a:rPr>
              <a:t>n la infancia, el juego ha ido perdiendo terreno, presionado por la imposición</a:t>
            </a:r>
          </a:p>
          <a:p>
            <a:r>
              <a:rPr lang="es-CL" dirty="0">
                <a:solidFill>
                  <a:prstClr val="black"/>
                </a:solidFill>
              </a:rPr>
              <a:t>de la forma en la visión de contenido para conocer la escuela y la enseñanza de la trasmisión</a:t>
            </a:r>
          </a:p>
          <a:p>
            <a:r>
              <a:rPr lang="es-CL" dirty="0">
                <a:solidFill>
                  <a:prstClr val="black"/>
                </a:solidFill>
              </a:rPr>
              <a:t>¿Qué crees que es más eficiente que el descubrimiento y la construcción del niño?</a:t>
            </a:r>
          </a:p>
          <a:p>
            <a:r>
              <a:rPr lang="es-CL" dirty="0">
                <a:solidFill>
                  <a:prstClr val="black"/>
                </a:solidFill>
              </a:rPr>
              <a:t>La política Nacional de Educación Inicial incorpora esta pedagogía (véase el plan nacional </a:t>
            </a:r>
          </a:p>
          <a:p>
            <a:r>
              <a:rPr lang="es-CL" dirty="0">
                <a:solidFill>
                  <a:prstClr val="black"/>
                </a:solidFill>
              </a:rPr>
              <a:t>p</a:t>
            </a:r>
            <a:r>
              <a:rPr lang="es-CL" dirty="0">
                <a:solidFill>
                  <a:prstClr val="black"/>
                </a:solidFill>
              </a:rPr>
              <a:t>ara la educación preescolar ) pero su estancia tiene que ver con la clarificación </a:t>
            </a:r>
          </a:p>
          <a:p>
            <a:r>
              <a:rPr lang="es-CL" dirty="0" err="1">
                <a:solidFill>
                  <a:prstClr val="black"/>
                </a:solidFill>
              </a:rPr>
              <a:t>c</a:t>
            </a:r>
            <a:r>
              <a:rPr lang="es-CL" dirty="0" err="1">
                <a:solidFill>
                  <a:prstClr val="black"/>
                </a:solidFill>
              </a:rPr>
              <a:t>ontínua</a:t>
            </a:r>
            <a:r>
              <a:rPr lang="es-CL" dirty="0">
                <a:solidFill>
                  <a:prstClr val="black"/>
                </a:solidFill>
              </a:rPr>
              <a:t> del significado del juego en los procesos cognitivos.</a:t>
            </a:r>
          </a:p>
          <a:p>
            <a:endParaRPr lang="es-CL" dirty="0">
              <a:solidFill>
                <a:prstClr val="black"/>
              </a:solidFill>
            </a:endParaRPr>
          </a:p>
          <a:p>
            <a:endParaRPr lang="es-CL" dirty="0">
              <a:solidFill>
                <a:prstClr val="black"/>
              </a:solidFill>
            </a:endParaRPr>
          </a:p>
          <a:p>
            <a:endParaRPr lang="es-CL" dirty="0">
              <a:solidFill>
                <a:prstClr val="black"/>
              </a:solidFill>
            </a:endParaRPr>
          </a:p>
          <a:p>
            <a:endParaRPr lang="es-CL" dirty="0">
              <a:solidFill>
                <a:prstClr val="black"/>
              </a:solidFill>
            </a:endParaRPr>
          </a:p>
          <a:p>
            <a:endParaRPr lang="es-CL" dirty="0">
              <a:solidFill>
                <a:prstClr val="black"/>
              </a:solidFill>
            </a:endParaRPr>
          </a:p>
        </p:txBody>
      </p:sp>
      <p:pic>
        <p:nvPicPr>
          <p:cNvPr id="3" name="Picture 2" descr="https://encrypted-tbn1.google.com/images?q=tbn:ANd9GcTRuYgLZ-48W3rJlBxdeZfcPf_JfyyM1w9rINAh-_3Gsy1ipI-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292" y="260649"/>
            <a:ext cx="1692188" cy="86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27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496" y="44624"/>
            <a:ext cx="9147184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>
                <a:solidFill>
                  <a:prstClr val="black"/>
                </a:solidFill>
              </a:rPr>
              <a:t>La infancia : La política de </a:t>
            </a:r>
            <a:r>
              <a:rPr lang="es-CL" b="1" dirty="0" smtClean="0">
                <a:solidFill>
                  <a:prstClr val="black"/>
                </a:solidFill>
              </a:rPr>
              <a:t>educación </a:t>
            </a:r>
            <a:r>
              <a:rPr lang="es-CL" b="1" dirty="0">
                <a:solidFill>
                  <a:prstClr val="black"/>
                </a:solidFill>
              </a:rPr>
              <a:t>infantil y el </a:t>
            </a:r>
            <a:r>
              <a:rPr lang="es-CL" b="1" dirty="0" smtClean="0">
                <a:solidFill>
                  <a:prstClr val="black"/>
                </a:solidFill>
              </a:rPr>
              <a:t>juego</a:t>
            </a:r>
          </a:p>
          <a:p>
            <a:endParaRPr lang="es-CL" b="1" dirty="0">
              <a:solidFill>
                <a:prstClr val="black"/>
              </a:solidFill>
            </a:endParaRPr>
          </a:p>
          <a:p>
            <a:r>
              <a:rPr lang="es-CL" dirty="0" err="1">
                <a:solidFill>
                  <a:prstClr val="black"/>
                </a:solidFill>
              </a:rPr>
              <a:t>Ordalia</a:t>
            </a:r>
            <a:r>
              <a:rPr lang="es-CL" dirty="0">
                <a:solidFill>
                  <a:prstClr val="black"/>
                </a:solidFill>
              </a:rPr>
              <a:t> Alves de Almeida</a:t>
            </a:r>
          </a:p>
          <a:p>
            <a:r>
              <a:rPr lang="es-CL" dirty="0">
                <a:solidFill>
                  <a:prstClr val="black"/>
                </a:solidFill>
              </a:rPr>
              <a:t>Consultora Científica Nacional de  </a:t>
            </a:r>
            <a:r>
              <a:rPr lang="es-CL" dirty="0" smtClean="0">
                <a:solidFill>
                  <a:prstClr val="black"/>
                </a:solidFill>
              </a:rPr>
              <a:t>OMEP Brasil</a:t>
            </a:r>
            <a:endParaRPr lang="es-CL" dirty="0">
              <a:solidFill>
                <a:prstClr val="black"/>
              </a:solidFill>
            </a:endParaRPr>
          </a:p>
          <a:p>
            <a:endParaRPr lang="es-CL" dirty="0" smtClean="0">
              <a:solidFill>
                <a:prstClr val="black"/>
              </a:solidFill>
            </a:endParaRPr>
          </a:p>
          <a:p>
            <a:r>
              <a:rPr lang="es-CL" dirty="0" smtClean="0">
                <a:solidFill>
                  <a:prstClr val="black"/>
                </a:solidFill>
              </a:rPr>
              <a:t>El </a:t>
            </a:r>
            <a:r>
              <a:rPr lang="es-CL" dirty="0">
                <a:solidFill>
                  <a:prstClr val="black"/>
                </a:solidFill>
              </a:rPr>
              <a:t>acto de jugar es una actividad singularmente importante en la vida de los niños</a:t>
            </a:r>
          </a:p>
          <a:p>
            <a:r>
              <a:rPr lang="es-CL" dirty="0">
                <a:solidFill>
                  <a:prstClr val="black"/>
                </a:solidFill>
              </a:rPr>
              <a:t>Se refiere inicialmente a una actividad funcional que les permite descubrir el mundo </a:t>
            </a:r>
          </a:p>
          <a:p>
            <a:r>
              <a:rPr lang="es-CL" dirty="0" smtClean="0">
                <a:solidFill>
                  <a:prstClr val="black"/>
                </a:solidFill>
              </a:rPr>
              <a:t>y </a:t>
            </a:r>
            <a:r>
              <a:rPr lang="es-CL" dirty="0">
                <a:solidFill>
                  <a:prstClr val="black"/>
                </a:solidFill>
              </a:rPr>
              <a:t>, poco a poco se va constituyendo en una actividad esencialmente cultural y social, que les</a:t>
            </a:r>
          </a:p>
          <a:p>
            <a:r>
              <a:rPr lang="es-CL" dirty="0" smtClean="0">
                <a:solidFill>
                  <a:prstClr val="black"/>
                </a:solidFill>
              </a:rPr>
              <a:t>da </a:t>
            </a:r>
            <a:r>
              <a:rPr lang="es-CL" dirty="0">
                <a:solidFill>
                  <a:prstClr val="black"/>
                </a:solidFill>
              </a:rPr>
              <a:t>la oportunidad de apropiarse del </a:t>
            </a:r>
            <a:r>
              <a:rPr lang="es-CL" dirty="0" err="1">
                <a:solidFill>
                  <a:prstClr val="black"/>
                </a:solidFill>
              </a:rPr>
              <a:t>mundo.Cabe</a:t>
            </a:r>
            <a:r>
              <a:rPr lang="es-CL" dirty="0">
                <a:solidFill>
                  <a:prstClr val="black"/>
                </a:solidFill>
              </a:rPr>
              <a:t> aquí preguntar que espacios sociales son </a:t>
            </a:r>
          </a:p>
          <a:p>
            <a:r>
              <a:rPr lang="es-CL" dirty="0">
                <a:solidFill>
                  <a:prstClr val="black"/>
                </a:solidFill>
              </a:rPr>
              <a:t>para los niños en la actualidad  para el  jugar </a:t>
            </a:r>
            <a:r>
              <a:rPr lang="es-CL" dirty="0" smtClean="0">
                <a:solidFill>
                  <a:prstClr val="black"/>
                </a:solidFill>
              </a:rPr>
              <a:t>.</a:t>
            </a:r>
          </a:p>
          <a:p>
            <a:r>
              <a:rPr lang="es-CL" dirty="0" smtClean="0">
                <a:solidFill>
                  <a:prstClr val="black"/>
                </a:solidFill>
              </a:rPr>
              <a:t>Si </a:t>
            </a:r>
            <a:r>
              <a:rPr lang="es-CL" dirty="0">
                <a:solidFill>
                  <a:prstClr val="black"/>
                </a:solidFill>
              </a:rPr>
              <a:t>consideramos la niñez como categoría social e histórica y Los niños como agentes sociales ,</a:t>
            </a:r>
          </a:p>
          <a:p>
            <a:r>
              <a:rPr lang="es-CL" dirty="0" smtClean="0">
                <a:solidFill>
                  <a:prstClr val="black"/>
                </a:solidFill>
              </a:rPr>
              <a:t>que actúen, </a:t>
            </a:r>
            <a:r>
              <a:rPr lang="es-CL" dirty="0">
                <a:solidFill>
                  <a:prstClr val="black"/>
                </a:solidFill>
              </a:rPr>
              <a:t>piensan y viven en un tiempo y espacio, necesitamos  </a:t>
            </a:r>
            <a:r>
              <a:rPr lang="es-CL" dirty="0" smtClean="0">
                <a:solidFill>
                  <a:prstClr val="black"/>
                </a:solidFill>
              </a:rPr>
              <a:t>reconocer </a:t>
            </a:r>
            <a:r>
              <a:rPr lang="es-CL" dirty="0">
                <a:solidFill>
                  <a:prstClr val="black"/>
                </a:solidFill>
              </a:rPr>
              <a:t>que el jugar ,</a:t>
            </a:r>
          </a:p>
          <a:p>
            <a:r>
              <a:rPr lang="es-CL" dirty="0">
                <a:solidFill>
                  <a:prstClr val="black"/>
                </a:solidFill>
              </a:rPr>
              <a:t>actividad esencial de la vida del niño  va a tener distintas conformaciones en cada momento </a:t>
            </a:r>
          </a:p>
          <a:p>
            <a:r>
              <a:rPr lang="es-CL" dirty="0">
                <a:solidFill>
                  <a:prstClr val="black"/>
                </a:solidFill>
              </a:rPr>
              <a:t>histórico. </a:t>
            </a:r>
          </a:p>
          <a:p>
            <a:r>
              <a:rPr lang="es-CL" dirty="0">
                <a:solidFill>
                  <a:prstClr val="black"/>
                </a:solidFill>
              </a:rPr>
              <a:t>De esta </a:t>
            </a:r>
            <a:r>
              <a:rPr lang="es-CL" dirty="0" smtClean="0">
                <a:solidFill>
                  <a:prstClr val="black"/>
                </a:solidFill>
              </a:rPr>
              <a:t>manera, el </a:t>
            </a:r>
            <a:r>
              <a:rPr lang="es-CL" dirty="0">
                <a:solidFill>
                  <a:prstClr val="black"/>
                </a:solidFill>
              </a:rPr>
              <a:t>mundo </a:t>
            </a:r>
            <a:r>
              <a:rPr lang="es-CL" dirty="0" smtClean="0">
                <a:solidFill>
                  <a:prstClr val="black"/>
                </a:solidFill>
              </a:rPr>
              <a:t>actual, </a:t>
            </a:r>
            <a:r>
              <a:rPr lang="es-CL" dirty="0">
                <a:solidFill>
                  <a:prstClr val="black"/>
                </a:solidFill>
              </a:rPr>
              <a:t>en gran </a:t>
            </a:r>
            <a:r>
              <a:rPr lang="es-CL" dirty="0" smtClean="0">
                <a:solidFill>
                  <a:prstClr val="black"/>
                </a:solidFill>
              </a:rPr>
              <a:t>parte, </a:t>
            </a:r>
            <a:r>
              <a:rPr lang="es-CL" dirty="0">
                <a:solidFill>
                  <a:prstClr val="black"/>
                </a:solidFill>
              </a:rPr>
              <a:t>el jugar viene </a:t>
            </a:r>
            <a:r>
              <a:rPr lang="es-CL" dirty="0" smtClean="0">
                <a:solidFill>
                  <a:prstClr val="black"/>
                </a:solidFill>
              </a:rPr>
              <a:t>a </a:t>
            </a:r>
            <a:r>
              <a:rPr lang="es-CL" dirty="0">
                <a:solidFill>
                  <a:prstClr val="black"/>
                </a:solidFill>
              </a:rPr>
              <a:t>ser una actividad  ajustando</a:t>
            </a:r>
          </a:p>
          <a:p>
            <a:r>
              <a:rPr lang="es-CL" dirty="0">
                <a:solidFill>
                  <a:prstClr val="black"/>
                </a:solidFill>
              </a:rPr>
              <a:t>como una acción </a:t>
            </a:r>
            <a:r>
              <a:rPr lang="es-CL" dirty="0" smtClean="0">
                <a:solidFill>
                  <a:prstClr val="black"/>
                </a:solidFill>
              </a:rPr>
              <a:t>autómata, </a:t>
            </a:r>
            <a:r>
              <a:rPr lang="es-CL" dirty="0">
                <a:solidFill>
                  <a:prstClr val="black"/>
                </a:solidFill>
              </a:rPr>
              <a:t>mediada por los juegos del ordenador </a:t>
            </a:r>
            <a:r>
              <a:rPr lang="es-CL" dirty="0" smtClean="0">
                <a:solidFill>
                  <a:prstClr val="black"/>
                </a:solidFill>
              </a:rPr>
              <a:t>y </a:t>
            </a:r>
            <a:r>
              <a:rPr lang="es-CL" dirty="0">
                <a:solidFill>
                  <a:prstClr val="black"/>
                </a:solidFill>
              </a:rPr>
              <a:t>juguetes industrializados.</a:t>
            </a:r>
          </a:p>
          <a:p>
            <a:r>
              <a:rPr lang="es-CL" dirty="0">
                <a:solidFill>
                  <a:prstClr val="black"/>
                </a:solidFill>
              </a:rPr>
              <a:t>El reto está en crearnos situaciones </a:t>
            </a:r>
            <a:r>
              <a:rPr lang="es-CL" dirty="0" smtClean="0">
                <a:solidFill>
                  <a:prstClr val="black"/>
                </a:solidFill>
              </a:rPr>
              <a:t>lúdicas, </a:t>
            </a:r>
            <a:r>
              <a:rPr lang="es-CL" dirty="0">
                <a:solidFill>
                  <a:prstClr val="black"/>
                </a:solidFill>
              </a:rPr>
              <a:t>en los contextos  </a:t>
            </a:r>
            <a:r>
              <a:rPr lang="es-CL" dirty="0" smtClean="0">
                <a:solidFill>
                  <a:prstClr val="black"/>
                </a:solidFill>
              </a:rPr>
              <a:t>educativos, </a:t>
            </a:r>
            <a:r>
              <a:rPr lang="es-CL" dirty="0">
                <a:solidFill>
                  <a:prstClr val="black"/>
                </a:solidFill>
              </a:rPr>
              <a:t>familiares y sociales,</a:t>
            </a:r>
          </a:p>
          <a:p>
            <a:r>
              <a:rPr lang="es-CL" dirty="0">
                <a:solidFill>
                  <a:prstClr val="black"/>
                </a:solidFill>
              </a:rPr>
              <a:t>que permitan desarrollar la </a:t>
            </a:r>
            <a:r>
              <a:rPr lang="es-CL" dirty="0" smtClean="0">
                <a:solidFill>
                  <a:prstClr val="black"/>
                </a:solidFill>
              </a:rPr>
              <a:t>creatividad, la </a:t>
            </a:r>
            <a:r>
              <a:rPr lang="es-CL" dirty="0">
                <a:solidFill>
                  <a:prstClr val="black"/>
                </a:solidFill>
              </a:rPr>
              <a:t>fantasía y provocar la </a:t>
            </a:r>
            <a:r>
              <a:rPr lang="es-CL" dirty="0" smtClean="0">
                <a:solidFill>
                  <a:prstClr val="black"/>
                </a:solidFill>
              </a:rPr>
              <a:t>aventura</a:t>
            </a:r>
            <a:r>
              <a:rPr lang="es-CL" dirty="0">
                <a:solidFill>
                  <a:prstClr val="black"/>
                </a:solidFill>
              </a:rPr>
              <a:t>. </a:t>
            </a:r>
            <a:r>
              <a:rPr lang="es-CL" dirty="0">
                <a:solidFill>
                  <a:prstClr val="black"/>
                </a:solidFill>
              </a:rPr>
              <a:t>Respetar el derecho</a:t>
            </a:r>
          </a:p>
          <a:p>
            <a:r>
              <a:rPr lang="es-CL" dirty="0">
                <a:solidFill>
                  <a:prstClr val="black"/>
                </a:solidFill>
              </a:rPr>
              <a:t>de los niños de jugar en la institución </a:t>
            </a:r>
            <a:r>
              <a:rPr lang="es-CL" dirty="0" smtClean="0">
                <a:solidFill>
                  <a:prstClr val="black"/>
                </a:solidFill>
              </a:rPr>
              <a:t>educativa, </a:t>
            </a:r>
            <a:r>
              <a:rPr lang="es-CL" dirty="0">
                <a:solidFill>
                  <a:prstClr val="black"/>
                </a:solidFill>
              </a:rPr>
              <a:t>dándoles La oportunidad de dar al jugar su</a:t>
            </a:r>
          </a:p>
          <a:p>
            <a:r>
              <a:rPr lang="es-CL" dirty="0">
                <a:solidFill>
                  <a:prstClr val="black"/>
                </a:solidFill>
              </a:rPr>
              <a:t>carácter personal y de grupo, es respetar el derecho del maestro </a:t>
            </a:r>
            <a:r>
              <a:rPr lang="es-CL" dirty="0" smtClean="0">
                <a:solidFill>
                  <a:prstClr val="black"/>
                </a:solidFill>
              </a:rPr>
              <a:t>de </a:t>
            </a:r>
            <a:r>
              <a:rPr lang="es-CL" dirty="0">
                <a:solidFill>
                  <a:prstClr val="black"/>
                </a:solidFill>
              </a:rPr>
              <a:t>realizar una práctica</a:t>
            </a:r>
          </a:p>
          <a:p>
            <a:r>
              <a:rPr lang="es-CL" dirty="0" smtClean="0">
                <a:solidFill>
                  <a:prstClr val="black"/>
                </a:solidFill>
              </a:rPr>
              <a:t>educativa responsable, </a:t>
            </a:r>
            <a:r>
              <a:rPr lang="es-CL" dirty="0">
                <a:solidFill>
                  <a:prstClr val="black"/>
                </a:solidFill>
              </a:rPr>
              <a:t>feliz y </a:t>
            </a:r>
            <a:r>
              <a:rPr lang="es-CL" dirty="0" smtClean="0">
                <a:solidFill>
                  <a:prstClr val="black"/>
                </a:solidFill>
              </a:rPr>
              <a:t>creativa.</a:t>
            </a:r>
            <a:endParaRPr lang="es-CL" dirty="0">
              <a:solidFill>
                <a:prstClr val="black"/>
              </a:solidFill>
            </a:endParaRPr>
          </a:p>
        </p:txBody>
      </p:sp>
      <p:pic>
        <p:nvPicPr>
          <p:cNvPr id="3" name="Picture 2" descr="https://encrypted-tbn1.google.com/images?q=tbn:ANd9GcTRuYgLZ-48W3rJlBxdeZfcPf_JfyyM1w9rINAh-_3Gsy1ipI-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292" y="260649"/>
            <a:ext cx="1692188" cy="86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50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620688"/>
            <a:ext cx="840262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>
                <a:solidFill>
                  <a:prstClr val="black"/>
                </a:solidFill>
              </a:rPr>
              <a:t>Otras </a:t>
            </a:r>
            <a:r>
              <a:rPr lang="es-CL" sz="2000" b="1" dirty="0" smtClean="0">
                <a:solidFill>
                  <a:prstClr val="black"/>
                </a:solidFill>
              </a:rPr>
              <a:t>presentaciones</a:t>
            </a:r>
          </a:p>
          <a:p>
            <a:endParaRPr lang="es-CL" dirty="0">
              <a:solidFill>
                <a:prstClr val="black"/>
              </a:solidFill>
            </a:endParaRPr>
          </a:p>
          <a:p>
            <a:r>
              <a:rPr lang="es-CL" b="1" dirty="0">
                <a:solidFill>
                  <a:prstClr val="black"/>
                </a:solidFill>
              </a:rPr>
              <a:t>Teoría y Práctica en educación infantil para el Desarrollo </a:t>
            </a:r>
            <a:r>
              <a:rPr lang="es-CL" b="1" dirty="0" smtClean="0">
                <a:solidFill>
                  <a:prstClr val="black"/>
                </a:solidFill>
              </a:rPr>
              <a:t>de la </a:t>
            </a:r>
            <a:r>
              <a:rPr lang="es-CL" b="1" dirty="0">
                <a:solidFill>
                  <a:prstClr val="black"/>
                </a:solidFill>
              </a:rPr>
              <a:t>sustentabilidad:</a:t>
            </a:r>
          </a:p>
          <a:p>
            <a:r>
              <a:rPr lang="es-CL" b="1" dirty="0">
                <a:solidFill>
                  <a:prstClr val="black"/>
                </a:solidFill>
              </a:rPr>
              <a:t>Una revisión internacional</a:t>
            </a:r>
          </a:p>
          <a:p>
            <a:endParaRPr lang="es-CL" dirty="0" smtClean="0">
              <a:solidFill>
                <a:prstClr val="black"/>
              </a:solidFill>
            </a:endParaRPr>
          </a:p>
          <a:p>
            <a:r>
              <a:rPr lang="es-CL" dirty="0" smtClean="0">
                <a:solidFill>
                  <a:prstClr val="black"/>
                </a:solidFill>
              </a:rPr>
              <a:t>John </a:t>
            </a:r>
            <a:r>
              <a:rPr lang="es-CL" dirty="0" err="1">
                <a:solidFill>
                  <a:prstClr val="black"/>
                </a:solidFill>
              </a:rPr>
              <a:t>Siraj</a:t>
            </a:r>
            <a:r>
              <a:rPr lang="es-CL" dirty="0">
                <a:solidFill>
                  <a:prstClr val="black"/>
                </a:solidFill>
              </a:rPr>
              <a:t> – </a:t>
            </a:r>
            <a:r>
              <a:rPr lang="es-CL" dirty="0" err="1">
                <a:solidFill>
                  <a:prstClr val="black"/>
                </a:solidFill>
              </a:rPr>
              <a:t>Blatchford</a:t>
            </a:r>
            <a:r>
              <a:rPr lang="es-CL" dirty="0">
                <a:solidFill>
                  <a:prstClr val="black"/>
                </a:solidFill>
              </a:rPr>
              <a:t> .  Universidad de </a:t>
            </a:r>
            <a:r>
              <a:rPr lang="es-CL" dirty="0" err="1">
                <a:solidFill>
                  <a:prstClr val="black"/>
                </a:solidFill>
              </a:rPr>
              <a:t>Swensea</a:t>
            </a:r>
            <a:r>
              <a:rPr lang="es-CL" dirty="0">
                <a:solidFill>
                  <a:prstClr val="black"/>
                </a:solidFill>
              </a:rPr>
              <a:t> – Inglaterra</a:t>
            </a:r>
          </a:p>
          <a:p>
            <a:endParaRPr lang="es-CL" dirty="0">
              <a:solidFill>
                <a:prstClr val="black"/>
              </a:solidFill>
            </a:endParaRPr>
          </a:p>
          <a:p>
            <a:r>
              <a:rPr lang="es-CL" dirty="0">
                <a:solidFill>
                  <a:prstClr val="black"/>
                </a:solidFill>
              </a:rPr>
              <a:t>Trabajos libres </a:t>
            </a:r>
          </a:p>
          <a:p>
            <a:r>
              <a:rPr lang="es-CL" dirty="0">
                <a:solidFill>
                  <a:prstClr val="black"/>
                </a:solidFill>
              </a:rPr>
              <a:t>Presentado por: </a:t>
            </a:r>
          </a:p>
          <a:p>
            <a:endParaRPr lang="es-CL" dirty="0" smtClean="0">
              <a:solidFill>
                <a:prstClr val="black"/>
              </a:solidFill>
            </a:endParaRPr>
          </a:p>
          <a:p>
            <a:r>
              <a:rPr lang="es-CL" dirty="0" smtClean="0">
                <a:solidFill>
                  <a:prstClr val="black"/>
                </a:solidFill>
              </a:rPr>
              <a:t>María </a:t>
            </a:r>
            <a:r>
              <a:rPr lang="es-CL" dirty="0">
                <a:solidFill>
                  <a:prstClr val="black"/>
                </a:solidFill>
              </a:rPr>
              <a:t>cristina Ponce de la Universidad Metropolitana de ciencias de la educación , Chile</a:t>
            </a:r>
          </a:p>
          <a:p>
            <a:r>
              <a:rPr lang="es-CL" dirty="0">
                <a:solidFill>
                  <a:prstClr val="black"/>
                </a:solidFill>
              </a:rPr>
              <a:t>Gilda </a:t>
            </a:r>
            <a:r>
              <a:rPr lang="es-CL" dirty="0" smtClean="0">
                <a:solidFill>
                  <a:prstClr val="black"/>
                </a:solidFill>
              </a:rPr>
              <a:t>González </a:t>
            </a:r>
            <a:r>
              <a:rPr lang="es-CL" dirty="0">
                <a:solidFill>
                  <a:prstClr val="black"/>
                </a:solidFill>
              </a:rPr>
              <a:t>de la universidad de Antofagasta , </a:t>
            </a:r>
            <a:r>
              <a:rPr lang="es-CL" dirty="0" err="1">
                <a:solidFill>
                  <a:prstClr val="black"/>
                </a:solidFill>
              </a:rPr>
              <a:t>Chie</a:t>
            </a:r>
            <a:endParaRPr lang="es-CL" dirty="0">
              <a:solidFill>
                <a:prstClr val="black"/>
              </a:solidFill>
            </a:endParaRPr>
          </a:p>
          <a:p>
            <a:endParaRPr lang="es-CL" dirty="0">
              <a:solidFill>
                <a:prstClr val="black"/>
              </a:solidFill>
            </a:endParaRPr>
          </a:p>
          <a:p>
            <a:r>
              <a:rPr lang="es-CL" dirty="0">
                <a:solidFill>
                  <a:prstClr val="black"/>
                </a:solidFill>
              </a:rPr>
              <a:t>Entre </a:t>
            </a:r>
            <a:r>
              <a:rPr lang="es-CL" dirty="0" smtClean="0">
                <a:solidFill>
                  <a:prstClr val="black"/>
                </a:solidFill>
              </a:rPr>
              <a:t>otros…………</a:t>
            </a:r>
            <a:endParaRPr lang="es-CL" dirty="0">
              <a:solidFill>
                <a:prstClr val="black"/>
              </a:solidFill>
            </a:endParaRPr>
          </a:p>
        </p:txBody>
      </p:sp>
      <p:pic>
        <p:nvPicPr>
          <p:cNvPr id="3" name="Picture 2" descr="https://encrypted-tbn1.google.com/images?q=tbn:ANd9GcTRuYgLZ-48W3rJlBxdeZfcPf_JfyyM1w9rINAh-_3Gsy1ipI-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292" y="260649"/>
            <a:ext cx="1692188" cy="86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76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A28BA-5B29-4DD9-85CB-AE2799CD2ACF}" type="slidenum">
              <a:rPr lang="es-ES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2323810" y="182563"/>
            <a:ext cx="184731" cy="400110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rgbClr val="FF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es-CL">
              <a:solidFill>
                <a:srgbClr val="FFFFFF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645663" y="260649"/>
            <a:ext cx="3366499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2400" b="1" dirty="0">
                <a:solidFill>
                  <a:srgbClr val="FFFFFF"/>
                </a:solidFill>
              </a:rPr>
              <a:t>OMEP CHILE</a:t>
            </a:r>
          </a:p>
          <a:p>
            <a:pPr algn="ctr"/>
            <a:r>
              <a:rPr lang="es-CL" sz="2400" b="1" dirty="0">
                <a:solidFill>
                  <a:srgbClr val="FFFFFF"/>
                </a:solidFill>
              </a:rPr>
              <a:t>ESTA </a:t>
            </a:r>
            <a:r>
              <a:rPr lang="es-CL" sz="2400" b="1" dirty="0" smtClean="0">
                <a:solidFill>
                  <a:srgbClr val="FFFFFF"/>
                </a:solidFill>
              </a:rPr>
              <a:t>PARTICIPANDO</a:t>
            </a:r>
          </a:p>
          <a:p>
            <a:pPr algn="ctr"/>
            <a:endParaRPr lang="es-CL" sz="2400" b="1" dirty="0">
              <a:solidFill>
                <a:srgbClr val="FFFFFF"/>
              </a:solidFill>
            </a:endParaRPr>
          </a:p>
          <a:p>
            <a:pPr algn="ctr"/>
            <a:r>
              <a:rPr lang="es-CL" sz="3200" b="1" dirty="0" smtClean="0">
                <a:solidFill>
                  <a:srgbClr val="FFFFFF"/>
                </a:solidFill>
              </a:rPr>
              <a:t>SHANGAI 2013</a:t>
            </a:r>
            <a:endParaRPr lang="es-CL" sz="3200" b="1" dirty="0">
              <a:solidFill>
                <a:srgbClr val="FFFFFF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79512" y="2464435"/>
            <a:ext cx="88569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 err="1" smtClean="0">
                <a:solidFill>
                  <a:srgbClr val="FFFFFF"/>
                </a:solidFill>
              </a:rPr>
              <a:t>Enhancing</a:t>
            </a:r>
            <a:r>
              <a:rPr lang="es-CL" sz="2800" b="1" dirty="0" smtClean="0">
                <a:solidFill>
                  <a:srgbClr val="FFFFFF"/>
                </a:solidFill>
              </a:rPr>
              <a:t> </a:t>
            </a:r>
            <a:r>
              <a:rPr lang="es-CL" sz="2800" b="1" dirty="0" err="1">
                <a:solidFill>
                  <a:srgbClr val="FFFFFF"/>
                </a:solidFill>
              </a:rPr>
              <a:t>the</a:t>
            </a:r>
            <a:r>
              <a:rPr lang="es-CL" sz="2800" b="1" dirty="0">
                <a:solidFill>
                  <a:srgbClr val="FFFFFF"/>
                </a:solidFill>
              </a:rPr>
              <a:t> </a:t>
            </a:r>
            <a:r>
              <a:rPr lang="es-CL" sz="2800" b="1" dirty="0" err="1">
                <a:solidFill>
                  <a:srgbClr val="FFFFFF"/>
                </a:solidFill>
              </a:rPr>
              <a:t>development</a:t>
            </a:r>
            <a:r>
              <a:rPr lang="es-CL" sz="2800" b="1" dirty="0">
                <a:solidFill>
                  <a:srgbClr val="FFFFFF"/>
                </a:solidFill>
              </a:rPr>
              <a:t> of </a:t>
            </a:r>
            <a:r>
              <a:rPr lang="es-CL" sz="2800" b="1" dirty="0" err="1">
                <a:solidFill>
                  <a:srgbClr val="FFFFFF"/>
                </a:solidFill>
              </a:rPr>
              <a:t>Early</a:t>
            </a:r>
            <a:r>
              <a:rPr lang="es-CL" sz="2800" b="1" dirty="0">
                <a:solidFill>
                  <a:srgbClr val="FFFFFF"/>
                </a:solidFill>
              </a:rPr>
              <a:t> </a:t>
            </a:r>
            <a:r>
              <a:rPr lang="es-CL" sz="2800" b="1" dirty="0" err="1">
                <a:solidFill>
                  <a:srgbClr val="FFFFFF"/>
                </a:solidFill>
              </a:rPr>
              <a:t>Chilhood</a:t>
            </a:r>
            <a:r>
              <a:rPr lang="es-CL" sz="2800" b="1" dirty="0">
                <a:solidFill>
                  <a:srgbClr val="FFFFFF"/>
                </a:solidFill>
              </a:rPr>
              <a:t> </a:t>
            </a:r>
            <a:r>
              <a:rPr lang="es-CL" sz="2800" b="1" dirty="0" err="1">
                <a:solidFill>
                  <a:srgbClr val="FFFFFF"/>
                </a:solidFill>
              </a:rPr>
              <a:t>Education</a:t>
            </a:r>
            <a:endParaRPr lang="es-CL" sz="2800" b="1" dirty="0">
              <a:solidFill>
                <a:srgbClr val="FFFFFF"/>
              </a:solidFill>
            </a:endParaRPr>
          </a:p>
          <a:p>
            <a:pPr algn="ctr"/>
            <a:r>
              <a:rPr lang="es-CL" sz="2800" b="1" dirty="0" err="1">
                <a:solidFill>
                  <a:srgbClr val="FFFFFF"/>
                </a:solidFill>
              </a:rPr>
              <a:t>Opportunities</a:t>
            </a:r>
            <a:r>
              <a:rPr lang="es-CL" sz="2800" b="1" dirty="0">
                <a:solidFill>
                  <a:srgbClr val="FFFFFF"/>
                </a:solidFill>
              </a:rPr>
              <a:t> and </a:t>
            </a:r>
            <a:r>
              <a:rPr lang="es-CL" sz="2800" b="1" dirty="0" err="1">
                <a:solidFill>
                  <a:srgbClr val="FFFFFF"/>
                </a:solidFill>
              </a:rPr>
              <a:t>Quality</a:t>
            </a:r>
            <a:endParaRPr lang="es-CL" sz="2800" b="1" dirty="0">
              <a:solidFill>
                <a:srgbClr val="FFFFFF"/>
              </a:solidFill>
            </a:endParaRPr>
          </a:p>
          <a:p>
            <a:pPr algn="ctr"/>
            <a:endParaRPr lang="es-CL" sz="2400" b="1" dirty="0">
              <a:solidFill>
                <a:srgbClr val="FFFFFF"/>
              </a:solidFill>
            </a:endParaRPr>
          </a:p>
          <a:p>
            <a:r>
              <a:rPr lang="es-CL" sz="2400" b="1" dirty="0" smtClean="0">
                <a:solidFill>
                  <a:srgbClr val="FFFFFF"/>
                </a:solidFill>
              </a:rPr>
              <a:t>	Se </a:t>
            </a:r>
            <a:r>
              <a:rPr lang="es-CL" sz="2400" b="1" dirty="0">
                <a:solidFill>
                  <a:srgbClr val="FFFFFF"/>
                </a:solidFill>
              </a:rPr>
              <a:t>están ejecutando los preparativos, para la participación </a:t>
            </a:r>
            <a:r>
              <a:rPr lang="es-CL" sz="2400" b="1" dirty="0" smtClean="0">
                <a:solidFill>
                  <a:srgbClr val="FFFFFF"/>
                </a:solidFill>
              </a:rPr>
              <a:t>de miembros </a:t>
            </a:r>
            <a:r>
              <a:rPr lang="es-CL" sz="2400" b="1" dirty="0">
                <a:solidFill>
                  <a:srgbClr val="FFFFFF"/>
                </a:solidFill>
              </a:rPr>
              <a:t>del comité Chileno, en la próxima Asamblea y el </a:t>
            </a:r>
          </a:p>
          <a:p>
            <a:r>
              <a:rPr lang="es-CL" sz="2400" b="1" dirty="0" smtClean="0">
                <a:solidFill>
                  <a:srgbClr val="FFFFFF"/>
                </a:solidFill>
              </a:rPr>
              <a:t>Congreso Mundial</a:t>
            </a:r>
            <a:r>
              <a:rPr lang="es-CL" sz="2400" b="1" dirty="0">
                <a:solidFill>
                  <a:srgbClr val="FFFFFF"/>
                </a:solidFill>
              </a:rPr>
              <a:t>, que se realizará en </a:t>
            </a:r>
            <a:r>
              <a:rPr lang="es-CL" sz="2400" b="1" dirty="0" err="1">
                <a:solidFill>
                  <a:srgbClr val="FFFFFF"/>
                </a:solidFill>
              </a:rPr>
              <a:t>Shangai</a:t>
            </a:r>
            <a:r>
              <a:rPr lang="es-CL" sz="2400" b="1" dirty="0">
                <a:solidFill>
                  <a:srgbClr val="FFFFFF"/>
                </a:solidFill>
              </a:rPr>
              <a:t> desde el 9 al 13</a:t>
            </a:r>
          </a:p>
          <a:p>
            <a:r>
              <a:rPr lang="es-CL" sz="2400" b="1" dirty="0" smtClean="0">
                <a:solidFill>
                  <a:srgbClr val="FFFFFF"/>
                </a:solidFill>
              </a:rPr>
              <a:t>de </a:t>
            </a:r>
            <a:r>
              <a:rPr lang="es-CL" sz="2400" b="1" dirty="0">
                <a:solidFill>
                  <a:srgbClr val="FFFFFF"/>
                </a:solidFill>
              </a:rPr>
              <a:t>Julio de 2013. </a:t>
            </a:r>
          </a:p>
          <a:p>
            <a:r>
              <a:rPr lang="es-CL" sz="2400" b="1" dirty="0" smtClean="0">
                <a:solidFill>
                  <a:srgbClr val="FFFFFF"/>
                </a:solidFill>
              </a:rPr>
              <a:t>Próximamente </a:t>
            </a:r>
            <a:r>
              <a:rPr lang="es-CL" sz="2400" b="1" dirty="0">
                <a:solidFill>
                  <a:srgbClr val="FFFFFF"/>
                </a:solidFill>
              </a:rPr>
              <a:t>se dará a conocer el programa completo del viaje</a:t>
            </a:r>
          </a:p>
          <a:p>
            <a:r>
              <a:rPr lang="es-CL" sz="2400" b="1" dirty="0" smtClean="0">
                <a:solidFill>
                  <a:srgbClr val="FFFFFF"/>
                </a:solidFill>
              </a:rPr>
              <a:t>y </a:t>
            </a:r>
            <a:r>
              <a:rPr lang="es-CL" sz="2400" b="1" dirty="0">
                <a:solidFill>
                  <a:srgbClr val="FFFFFF"/>
                </a:solidFill>
              </a:rPr>
              <a:t>estadía con el fin de que los interesados puedan iniciar las</a:t>
            </a:r>
          </a:p>
          <a:p>
            <a:r>
              <a:rPr lang="es-CL" sz="2400" b="1" dirty="0" smtClean="0">
                <a:solidFill>
                  <a:srgbClr val="FFFFFF"/>
                </a:solidFill>
              </a:rPr>
              <a:t>gestiones </a:t>
            </a:r>
            <a:r>
              <a:rPr lang="es-CL" sz="2400" b="1" dirty="0">
                <a:solidFill>
                  <a:srgbClr val="FFFFFF"/>
                </a:solidFill>
              </a:rPr>
              <a:t>correspondientes.</a:t>
            </a:r>
            <a:endParaRPr lang="es-CL" sz="2400" b="1" dirty="0">
              <a:solidFill>
                <a:srgbClr val="FFFFFF"/>
              </a:solidFill>
            </a:endParaRPr>
          </a:p>
          <a:p>
            <a:endParaRPr lang="es-CL" sz="2400" b="1" dirty="0">
              <a:solidFill>
                <a:srgbClr val="FFFFFF"/>
              </a:solidFill>
            </a:endParaRPr>
          </a:p>
        </p:txBody>
      </p:sp>
      <p:pic>
        <p:nvPicPr>
          <p:cNvPr id="1026" name="Picture 2" descr="http://t0.gstatic.com/images?q=tbn:ANd9GcSkLfHBbcNbe5k0l5YOjpn4evnqO0WYNhhhDP-IRLKK0qgtstiID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29" y="149746"/>
            <a:ext cx="1952625" cy="223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SEGIcknwiOe8IOqKkzbeb3FZ5i4zibaT2IRMSig5xmQDBEg7-Rm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290" y="404639"/>
            <a:ext cx="2543175" cy="1800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736309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888" y="968376"/>
            <a:ext cx="5608637" cy="492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 descr="https://encrypted-tbn2.google.com/images?q=tbn:ANd9GcTTfi6odSmxcCMUiQ8i7u0dMbEBkLiI2sKZ8g_Lgv1X_lKRIbd-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60649"/>
            <a:ext cx="1090612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87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888" y="522289"/>
            <a:ext cx="5608637" cy="581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 descr="https://encrypted-tbn2.google.com/images?q=tbn:ANd9GcTTfi6odSmxcCMUiQ8i7u0dMbEBkLiI2sKZ8g_Lgv1X_lKRIbd-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60649"/>
            <a:ext cx="1090612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10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888" y="836713"/>
            <a:ext cx="5608637" cy="488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 descr="https://encrypted-tbn2.google.com/images?q=tbn:ANd9GcTTfi6odSmxcCMUiQ8i7u0dMbEBkLiI2sKZ8g_Lgv1X_lKRIbd-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60649"/>
            <a:ext cx="1090612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83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888" y="485776"/>
            <a:ext cx="5608637" cy="589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 descr="https://encrypted-tbn2.google.com/images?q=tbn:ANd9GcTTfi6odSmxcCMUiQ8i7u0dMbEBkLiI2sKZ8g_Lgv1X_lKRIbd-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60649"/>
            <a:ext cx="1090612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42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888" y="1212851"/>
            <a:ext cx="5608637" cy="443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 descr="https://encrypted-tbn2.google.com/images?q=tbn:ANd9GcTTfi6odSmxcCMUiQ8i7u0dMbEBkLiI2sKZ8g_Lgv1X_lKRIbd-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60649"/>
            <a:ext cx="1090612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21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1" y="593726"/>
            <a:ext cx="5397500" cy="567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148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1" y="231776"/>
            <a:ext cx="5397500" cy="639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5" descr="https://encrypted-tbn2.google.com/images?q=tbn:ANd9GcTTfi6odSmxcCMUiQ8i7u0dMbEBkLiI2sKZ8g_Lgv1X_lKRIbd-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60649"/>
            <a:ext cx="1090612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799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0"/>
          </a:schemeClr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>
          <a:outerShdw dist="107763" dir="18900000" algn="ctr" rotWithShape="0">
            <a:srgbClr val="FF000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0"/>
          </a:schemeClr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>
          <a:outerShdw dist="107763" dir="18900000" algn="ctr" rotWithShape="0">
            <a:srgbClr val="FF000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0"/>
          </a:schemeClr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>
          <a:outerShdw dist="107763" dir="18900000" algn="ctr" rotWithShape="0">
            <a:srgbClr val="FF000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0"/>
          </a:schemeClr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>
          <a:outerShdw dist="107763" dir="18900000" algn="ctr" rotWithShape="0">
            <a:srgbClr val="FF000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0"/>
          </a:schemeClr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>
          <a:outerShdw dist="107763" dir="18900000" algn="ctr" rotWithShape="0">
            <a:srgbClr val="FF000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0"/>
          </a:schemeClr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>
          <a:outerShdw dist="107763" dir="18900000" algn="ctr" rotWithShape="0">
            <a:srgbClr val="FF000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0"/>
          </a:schemeClr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>
          <a:outerShdw dist="107763" dir="18900000" algn="ctr" rotWithShape="0">
            <a:srgbClr val="FF000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>
            <a:alpha val="0"/>
          </a:schemeClr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>
          <a:outerShdw dist="107763" dir="18900000" algn="ctr" rotWithShape="0">
            <a:srgbClr val="FF0000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1447</Words>
  <Application>Microsoft Office PowerPoint</Application>
  <PresentationFormat>Presentación en pantalla (4:3)</PresentationFormat>
  <Paragraphs>173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Títulos de diapositiva</vt:lpstr>
      </vt:variant>
      <vt:variant>
        <vt:i4>25</vt:i4>
      </vt:variant>
    </vt:vector>
  </HeadingPairs>
  <TitlesOfParts>
    <vt:vector size="30" baseType="lpstr">
      <vt:lpstr>Diseño predeterminado</vt:lpstr>
      <vt:lpstr>1_Diseño predeterminado</vt:lpstr>
      <vt:lpstr>2_Diseño predeterminado</vt:lpstr>
      <vt:lpstr>4_Diseño predeterminado</vt:lpstr>
      <vt:lpstr>Ángulos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Selma Simonstein</dc:creator>
  <cp:lastModifiedBy>Selma Simonstein</cp:lastModifiedBy>
  <cp:revision>20</cp:revision>
  <dcterms:created xsi:type="dcterms:W3CDTF">2012-09-04T21:11:37Z</dcterms:created>
  <dcterms:modified xsi:type="dcterms:W3CDTF">2012-09-05T00:26:01Z</dcterms:modified>
</cp:coreProperties>
</file>