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9" r:id="rId3"/>
    <p:sldId id="257" r:id="rId4"/>
    <p:sldId id="260" r:id="rId5"/>
    <p:sldId id="281" r:id="rId6"/>
    <p:sldId id="272" r:id="rId7"/>
    <p:sldId id="262" r:id="rId8"/>
    <p:sldId id="267" r:id="rId9"/>
    <p:sldId id="263" r:id="rId10"/>
    <p:sldId id="269" r:id="rId11"/>
    <p:sldId id="270" r:id="rId12"/>
    <p:sldId id="265" r:id="rId13"/>
    <p:sldId id="271" r:id="rId14"/>
    <p:sldId id="273" r:id="rId15"/>
    <p:sldId id="276" r:id="rId16"/>
    <p:sldId id="275" r:id="rId17"/>
    <p:sldId id="274" r:id="rId18"/>
    <p:sldId id="277" r:id="rId19"/>
    <p:sldId id="268" r:id="rId20"/>
    <p:sldId id="278" r:id="rId21"/>
    <p:sldId id="279" r:id="rId22"/>
    <p:sldId id="280" r:id="rId23"/>
    <p:sldId id="303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9EC7DE-5A49-4EE9-8075-4393B0DB4A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36CA-100A-4FCA-ADF1-3B5CC91D746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4F340-FC1D-4B25-85B8-98ED32FE8CF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08EE-9E7D-412B-BA86-6F6F86108F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5A7CE-E8C0-42EB-B660-6CE1430049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CDC8E-3429-4EE0-9520-0C937FB10C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C58E4-F8B3-4BAF-8446-DBF663B12D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AA21F-AABE-49FD-B3FD-110BFE6AB4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AC-136E-44A5-AE9A-E1B1797467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90EED-B13E-4473-B55A-7C69A587D3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1BD4-8FB2-4FCE-A1B8-F97FD1E293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9DA4F79-91DC-4BBF-B831-E90DBBE3C40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l/imgres?imgurl=http://www.iiccaracas.esteri.it/NR/rdonlyres/58681283-704A-4FF5-B3B7-D560ED59737A/5363/Caracas.jpg&amp;imgrefurl=http://www.iiccaracas.esteri.it/&amp;h=389&amp;w=603&amp;sz=35&amp;hl=es&amp;start=1&amp;tbnid=X39IiJFPSfLMSM:&amp;tbnh=87&amp;tbnw=135&amp;prev=/images?q=Caracas&amp;gbv=2&amp;svnum=10&amp;hl=es&amp;sa=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l/imgres?imgurl=http://www.voydeturismo.net/blog/wp-content/uploads/2007/03/torre-eiffel-de-paris.jpg&amp;imgrefurl=http://voydeturismo.net/blog/&amp;h=480&amp;w=360&amp;sz=28&amp;hl=es&amp;start=1&amp;tbnid=QJhuM6brQa_K7M:&amp;tbnh=129&amp;tbnw=97&amp;prev=/images?q=Par%C3%ADs&amp;gbv=2&amp;svnum=10&amp;hl=es&amp;sa=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l/imgres?imgurl=http://www.inicia.es/de/JMSerrano/AtenasAcrop.jpg&amp;imgrefurl=http://toda-la-historia.blogspot.com/feeds/posts/default&amp;h=468&amp;w=468&amp;sz=57&amp;hl=es&amp;start=7&amp;tbnid=OM_LOwZwiUJ_xM:&amp;tbnh=128&amp;tbnw=128&amp;prev=/images?q=Atenas&amp;gbv=2&amp;svnum=10&amp;hl=es&amp;sa=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l/imgres?imgurl=http://www.ganso.org/gallery/d/156-3/Londres_para_Turistas.jpg&amp;imgrefurl=http://www.ganso.org/gallery/v/urbanas/Londres_para_Turistas.jpg.html&amp;h=480&amp;w=640&amp;sz=107&amp;hl=es&amp;start=1&amp;tbnid=MyD0G9z7xA_czM:&amp;tbnh=103&amp;tbnw=137&amp;prev=/images?q=Londres&amp;gbv=2&amp;svnum=10&amp;hl=es&amp;sa=G" TargetMode="External"/><Relationship Id="rId4" Type="http://schemas.openxmlformats.org/officeDocument/2006/relationships/hyperlink" Target="http://images.google.cl/imgres?imgurl=http://www.transrutas.com/images/viena.jpg&amp;imgrefurl=http://www.transrutas.com/indexeuropa06.htm&amp;h=371&amp;w=586&amp;sz=38&amp;hl=es&amp;start=1&amp;tbnid=fW_dJHM6SWKZEM:&amp;tbnh=85&amp;tbnw=135&amp;prev=/images?q=Viena&amp;gbv=2&amp;svnum=10&amp;hl=es&amp;sa=G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l/imgres?imgurl=http://www.mynetbizz.com/pages/melbourne/melbourne.jpg&amp;imgrefurl=http://www.mynetbizz.com/pages/melbourne/melbourne-free-and-easy-package.cfm&amp;h=275&amp;w=417&amp;sz=17&amp;hl=es&amp;start=2&amp;tbnid=sZUtS6ApaQ1W-M:&amp;tbnh=82&amp;tbnw=125&amp;prev=/images?q=Melbourne&amp;gbv=2&amp;svnum=10&amp;hl=es&amp;sa=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google.cl/imgres?imgurl=http://personal.telefonica.terra.es/web/galeriasb/europa/suecia/copenhague.jpg&amp;imgrefurl=http://www.losviajeros.com/fotos/europa/suecia/index.php?lg=s&amp;fn=copenhague&amp;h=450&amp;w=328&amp;sz=24&amp;hl=es&amp;start=8&amp;tbnid=Q514VzqmQ0xBIM:&amp;tbnh=127&amp;tbnw=93&amp;prev=/images?q=Copenhague&amp;gbv=2&amp;svnum=10&amp;hl=es&amp;sa=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l/imgres?imgurl=http://www.emt.ee/~meelis.luiks/album/slides/318%20-%20Santiago%20-%20Cerro%20Santa%20Lucia.jpg&amp;imgrefurl=http://www.hostalovejanegra.cl/&amp;h=600&amp;w=450&amp;sz=103&amp;hl=es&amp;start=105&amp;tbnid=K-GrwzUiv5gJmM:&amp;tbnh=135&amp;tbnw=101&amp;prev=/images?q=Santiago+de+Chile&amp;start=100&amp;gbv=2&amp;ndsp=20&amp;svnum=10&amp;hl=es&amp;sa=N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images.google.cl/imgres?imgurl=http://ecards.alege.net/wallpapers/desktop/mari/El_Castillo_Chichen_Itza_Yucatan_Mexico_800.jpg&amp;imgrefurl=http://my.opera.com/joblue84/blog/index.dml/tag/mexico&amp;h=600&amp;w=800&amp;sz=66&amp;hl=es&amp;start=27&amp;tbnid=j2Klb4FoVOn8jM:&amp;tbnh=107&amp;tbnw=143&amp;prev=/images?q=M%C3%A9xico&amp;start=20&amp;gbv=2&amp;ndsp=20&amp;svnum=10&amp;hl=es&amp;sa=N" TargetMode="External"/><Relationship Id="rId4" Type="http://schemas.openxmlformats.org/officeDocument/2006/relationships/hyperlink" Target="http://images.google.cl/imgres?imgurl=http://sushigasuki.free.fr/images/divers/yokohama-minato_mirai-night-02.jpg&amp;imgrefurl=http://sushigasuki.free.fr/index.php?Photos&amp;h=426&amp;w=568&amp;sz=402&amp;hl=es&amp;start=5&amp;tbnid=KrQHti4KHvwe9M:&amp;tbnh=113&amp;tbnw=150&amp;prev=/images?q=Yokohama&amp;gbv=2&amp;svnum=10&amp;hl=es&amp;sa=G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l/imgres?imgurl=http://www.africatravelling.net/south_africa/durban/images/durban_arial.jpg&amp;imgrefurl=http://www.africatravelling.net/south_africa/durban/durban.htm&amp;h=230&amp;w=300&amp;sz=13&amp;hl=es&amp;start=6&amp;tbnid=JSrTb1E-R4vj8M:&amp;tbnh=89&amp;tbnw=116&amp;prev=/images?q=Durban&amp;gbv=2&amp;svnum=10&amp;hl=es&amp;sa=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l/imgres?imgurl=http://upload.wikimedia.org/wikipedia/commons/thumb/b/bd/Flag_of_Cuba.svg/800px-Flag_of_Cuba.svg.png&amp;imgrefurl=http://eu.wikipedia.org/wiki/Irudi:Flag_of_Cuba.svg&amp;h=400&amp;w=800&amp;sz=12&amp;hl=es&amp;start=1&amp;tbnid=rERHIOnuiAWJjM:&amp;tbnh=72&amp;tbnw=143&amp;prev=/images?q=Cuba&amp;gbv=2&amp;svnum=10&amp;hl=es&amp;sa=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l/imgres?imgurl=http://www.33ff.com/flags/XL_flags_embossed/Norway_flag.gif&amp;imgrefurl=http://www.33ff.com/flags/banderasmundo/bandera_Noruega.html&amp;h=240&amp;w=360&amp;sz=9&amp;hl=es&amp;start=2&amp;tbnid=J6F8ic5zP4mp0M:&amp;tbnh=81&amp;tbnw=121&amp;prev=/images?q=Bandera+Noruega&amp;gbv=2&amp;svnum=10&amp;hl=es&amp;sa=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mep-ong.n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0600" y="4114800"/>
            <a:ext cx="731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/>
              <a:t>ORGANIZACIÓN MUNDIAL PARA LA EDUCACION  PREESCOLAR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600" b="1"/>
              <a:t>WORLD ORGANISATION FOR EARLY CHILDHOOD EDUCATION 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600" b="1"/>
              <a:t>ORGANISATION MONDIALE POUR L´EDUCATION PRESCOLAIRE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00400" y="5257800"/>
            <a:ext cx="281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800" b="1" dirty="0"/>
              <a:t>O.M.E.P.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2800" b="1" dirty="0"/>
              <a:t>(</a:t>
            </a:r>
            <a:r>
              <a:rPr lang="es-ES_tradnl" sz="2800" b="1" dirty="0" smtClean="0"/>
              <a:t>1948-2013)</a:t>
            </a:r>
            <a:endParaRPr lang="es-ES_tradnl" sz="2400" dirty="0">
              <a:latin typeface="Times New Roman" pitchFamily="18" charset="0"/>
            </a:endParaRPr>
          </a:p>
        </p:txBody>
      </p:sp>
      <p:pic>
        <p:nvPicPr>
          <p:cNvPr id="4100" name="Picture 4" descr="~AUT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"/>
            <a:ext cx="4343400" cy="3352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orre-eiffel-de-par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765175"/>
            <a:ext cx="1655763" cy="17272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b="1">
                <a:effectLst>
                  <a:outerShdw blurRad="38100" dist="38100" dir="2700000" algn="tl">
                    <a:srgbClr val="000000"/>
                  </a:outerShdw>
                </a:effectLst>
              </a:rPr>
              <a:t>A través de las reuniones internacionales, la OMEP ha dado a conocer las necesidades de los niños</a:t>
            </a:r>
            <a:endParaRPr lang="es-E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19250" y="1125538"/>
            <a:ext cx="7239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b="1">
                <a:effectLst>
                  <a:outerShdw blurRad="38100" dist="38100" dir="2700000" algn="tl">
                    <a:srgbClr val="000000"/>
                  </a:outerShdw>
                </a:effectLst>
              </a:rPr>
              <a:t>La importancia de la vida afectiva del niño pequeño </a:t>
            </a:r>
          </a:p>
          <a:p>
            <a:pPr algn="just">
              <a:spcBef>
                <a:spcPct val="50000"/>
              </a:spcBef>
            </a:pPr>
            <a:r>
              <a:rPr lang="es-MX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</a:t>
            </a:r>
            <a:r>
              <a:rPr lang="es-MX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(París 1949)</a:t>
            </a:r>
            <a:endParaRPr lang="es-E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79388" y="2133600"/>
            <a:ext cx="8642350" cy="1584325"/>
            <a:chOff x="158" y="1298"/>
            <a:chExt cx="5444" cy="998"/>
          </a:xfrm>
        </p:grpSpPr>
        <p:pic>
          <p:nvPicPr>
            <p:cNvPr id="16390" name="Picture 6" descr="vien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5" y="1298"/>
              <a:ext cx="1043" cy="998"/>
            </a:xfrm>
            <a:prstGeom prst="rect">
              <a:avLst/>
            </a:prstGeom>
            <a:noFill/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58" y="1570"/>
              <a:ext cx="54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Las necesidades fundamentales de los niños pequeños y las bases científicas de la educación de la primera infancia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(Viena 1950)</a:t>
              </a:r>
              <a:endParaRPr lang="es-ES" sz="1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3203575" y="3284538"/>
            <a:ext cx="4681538" cy="1506537"/>
            <a:chOff x="158" y="2069"/>
            <a:chExt cx="2949" cy="949"/>
          </a:xfrm>
        </p:grpSpPr>
        <p:pic>
          <p:nvPicPr>
            <p:cNvPr id="16393" name="Picture 9" descr="AtenasAcrop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8" y="2069"/>
              <a:ext cx="1089" cy="949"/>
            </a:xfrm>
            <a:prstGeom prst="rect">
              <a:avLst/>
            </a:prstGeom>
            <a:noFill/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58" y="2432"/>
              <a:ext cx="285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importancia del primer año de vida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(Atenas, 1956)</a:t>
              </a:r>
              <a:endParaRPr lang="es-ES" sz="1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0" y="4221163"/>
            <a:ext cx="5184775" cy="1584325"/>
            <a:chOff x="158" y="2795"/>
            <a:chExt cx="3266" cy="998"/>
          </a:xfrm>
        </p:grpSpPr>
        <p:pic>
          <p:nvPicPr>
            <p:cNvPr id="16396" name="Picture 12" descr="Caraca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84" y="2795"/>
              <a:ext cx="1134" cy="998"/>
            </a:xfrm>
            <a:prstGeom prst="rect">
              <a:avLst/>
            </a:prstGeom>
            <a:noFill/>
          </p:spPr>
        </p:pic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58" y="2976"/>
              <a:ext cx="326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Los objetivos de la educación preescolar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(Caracas, 1974)</a:t>
              </a:r>
              <a:endParaRPr lang="es-ES" sz="1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79388" y="5229225"/>
            <a:ext cx="8496300" cy="1484313"/>
            <a:chOff x="113" y="3385"/>
            <a:chExt cx="5352" cy="935"/>
          </a:xfrm>
        </p:grpSpPr>
        <p:pic>
          <p:nvPicPr>
            <p:cNvPr id="16399" name="Picture 15" descr="Londres_para_Turista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18" y="3385"/>
              <a:ext cx="998" cy="935"/>
            </a:xfrm>
            <a:prstGeom prst="rect">
              <a:avLst/>
            </a:prstGeom>
            <a:noFill/>
          </p:spPr>
        </p:pic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113" y="3702"/>
              <a:ext cx="53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voz del niño ¿quién habla? ¿quién se preocupa? ¿quién escucha? 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(Londres, 1989)</a:t>
              </a:r>
              <a:r>
                <a:rPr lang="es-MX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                                                                                            </a:t>
              </a:r>
              <a:endPara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23850" y="1484313"/>
            <a:ext cx="7696200" cy="1800225"/>
            <a:chOff x="204" y="935"/>
            <a:chExt cx="4848" cy="1134"/>
          </a:xfrm>
        </p:grpSpPr>
        <p:pic>
          <p:nvPicPr>
            <p:cNvPr id="17411" name="Picture 3" descr="copenhagu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935"/>
              <a:ext cx="1043" cy="1134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204" y="1298"/>
              <a:ext cx="4848" cy="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Los derechos del niño al cuidado, al juego y a la educación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    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(Copenhague</a:t>
              </a:r>
              <a:r>
                <a:rPr lang="es-E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1998)</a:t>
              </a:r>
            </a:p>
          </p:txBody>
        </p:sp>
      </p:grp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250825" y="0"/>
            <a:ext cx="8497888" cy="1700213"/>
            <a:chOff x="158" y="0"/>
            <a:chExt cx="5353" cy="1071"/>
          </a:xfrm>
        </p:grpSpPr>
        <p:pic>
          <p:nvPicPr>
            <p:cNvPr id="17414" name="Picture 6" descr="yokohama-minato_mirai-night-0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" y="0"/>
              <a:ext cx="998" cy="1071"/>
            </a:xfrm>
            <a:prstGeom prst="rect">
              <a:avLst/>
            </a:prstGeom>
            <a:noFill/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58" y="391"/>
              <a:ext cx="535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Criar y educar seres humanos en un ambiente moderno,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                                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Yokohama, 1995</a:t>
              </a:r>
              <a:r>
                <a:rPr lang="es-MX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</a:t>
              </a:r>
              <a:endPara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250825" y="2781300"/>
            <a:ext cx="8153400" cy="1727200"/>
            <a:chOff x="158" y="1752"/>
            <a:chExt cx="5136" cy="1088"/>
          </a:xfrm>
        </p:grpSpPr>
        <p:pic>
          <p:nvPicPr>
            <p:cNvPr id="17417" name="Picture 9" descr="318%2520-%2520Santiago%2520-%2520Cerro%2520Santa%2520Luci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90" y="1752"/>
              <a:ext cx="1134" cy="1088"/>
            </a:xfrm>
            <a:prstGeom prst="rect">
              <a:avLst/>
            </a:prstGeom>
            <a:noFill/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58" y="2115"/>
              <a:ext cx="513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Derechos del niño a vivir, desarrollarse y aprender en entornos educativos de calidad 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(Chile, 2001)</a:t>
              </a:r>
              <a:endParaRPr lang="es-ES" sz="1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250825" y="3933825"/>
            <a:ext cx="4211638" cy="1727200"/>
            <a:chOff x="158" y="2478"/>
            <a:chExt cx="2653" cy="1088"/>
          </a:xfrm>
        </p:grpSpPr>
        <p:pic>
          <p:nvPicPr>
            <p:cNvPr id="17420" name="Picture 12" descr="melbourn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6" y="2478"/>
              <a:ext cx="1224" cy="1088"/>
            </a:xfrm>
            <a:prstGeom prst="rect">
              <a:avLst/>
            </a:prstGeom>
            <a:noFill/>
          </p:spPr>
        </p:pic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58" y="2795"/>
              <a:ext cx="265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 mundo. Muchos niños 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(Australia – 2004)</a:t>
              </a:r>
              <a:endParaRPr lang="es-ES" sz="1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323850" y="5300663"/>
            <a:ext cx="7848600" cy="1557337"/>
            <a:chOff x="204" y="3339"/>
            <a:chExt cx="4944" cy="981"/>
          </a:xfrm>
        </p:grpSpPr>
        <p:pic>
          <p:nvPicPr>
            <p:cNvPr id="17423" name="Picture 15" descr="El_Castillo_Chichen_Itza_Yucatan_Mexico_800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0" y="3339"/>
              <a:ext cx="1089" cy="981"/>
            </a:xfrm>
            <a:prstGeom prst="rect">
              <a:avLst/>
            </a:prstGeom>
            <a:noFill/>
          </p:spPr>
        </p:pic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04" y="3657"/>
              <a:ext cx="49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 Derecho del Niño a la Educación en el inicio del Tercer Milenio </a:t>
              </a:r>
            </a:p>
            <a:p>
              <a:pPr algn="just">
                <a:spcBef>
                  <a:spcPct val="50000"/>
                </a:spcBef>
              </a:pPr>
              <a:r>
                <a:rPr lang="es-MX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                    </a:t>
              </a:r>
              <a:r>
                <a:rPr lang="es-MX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(México – 2007)</a:t>
              </a:r>
              <a:endParaRPr lang="es-ES" sz="16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955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5543550" cy="5475288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781300"/>
            <a:ext cx="3098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~AUT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908050"/>
            <a:ext cx="9144000" cy="5562600"/>
            <a:chOff x="0" y="432"/>
            <a:chExt cx="5760" cy="3504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480" y="432"/>
              <a:ext cx="4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BENEFICIOS DE SER MIEMBRO: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748" y="1071"/>
              <a:ext cx="408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Pertenecer a un movimiento mundial a favor de los niños y la educación preescolar (0 a 8 años)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04" y="2069"/>
              <a:ext cx="5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Contactos internacionales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020" y="2614"/>
              <a:ext cx="35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Intercambio de información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04" y="3067"/>
              <a:ext cx="5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Reuniones, seminarios y conferencias internacionales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488" y="3648"/>
              <a:ext cx="2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Desarrollo profesional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18441" name="Picture 9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8" y="1752"/>
              <a:ext cx="930" cy="935"/>
            </a:xfrm>
            <a:prstGeom prst="rect">
              <a:avLst/>
            </a:prstGeom>
            <a:noFill/>
          </p:spPr>
        </p:pic>
        <p:pic>
          <p:nvPicPr>
            <p:cNvPr id="18442" name="Picture 10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752"/>
              <a:ext cx="930" cy="890"/>
            </a:xfrm>
            <a:prstGeom prst="rect">
              <a:avLst/>
            </a:prstGeom>
            <a:noFill/>
          </p:spPr>
        </p:pic>
        <p:pic>
          <p:nvPicPr>
            <p:cNvPr id="18443" name="Picture 11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930" cy="907"/>
            </a:xfrm>
            <a:prstGeom prst="rect">
              <a:avLst/>
            </a:prstGeom>
            <a:noFill/>
          </p:spPr>
        </p:pic>
        <p:pic>
          <p:nvPicPr>
            <p:cNvPr id="18444" name="Picture 12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0" y="890"/>
              <a:ext cx="930" cy="907"/>
            </a:xfrm>
            <a:prstGeom prst="rect">
              <a:avLst/>
            </a:prstGeom>
            <a:noFill/>
          </p:spPr>
        </p:pic>
      </p:grpSp>
      <p:pic>
        <p:nvPicPr>
          <p:cNvPr id="18445" name="Picture 13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50825" y="765175"/>
            <a:ext cx="8686800" cy="4662488"/>
            <a:chOff x="0" y="482"/>
            <a:chExt cx="5472" cy="2937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657" y="1525"/>
              <a:ext cx="11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FINANZAS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0" y="2205"/>
              <a:ext cx="5472" cy="1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Para realizar sus actividades en nombre de la organización, todo Comité Nacional paga una cuota anual correspondiente a un valor acordado por la Asamblea Mundial, que es informado a la Tesorería Mundial. Cada Comité Nacional se encarga  de sus finanzas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20485" name="Picture 5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8" y="482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86" name="Picture 6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5" y="482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87" name="Picture 7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8" y="1207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88" name="Picture 8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5" y="1207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89" name="Picture 9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" y="1207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90" name="Picture 10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482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91" name="Picture 11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1207"/>
              <a:ext cx="816" cy="754"/>
            </a:xfrm>
            <a:prstGeom prst="rect">
              <a:avLst/>
            </a:prstGeom>
            <a:noFill/>
          </p:spPr>
        </p:pic>
        <p:pic>
          <p:nvPicPr>
            <p:cNvPr id="20492" name="Picture 12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482"/>
              <a:ext cx="862" cy="754"/>
            </a:xfrm>
            <a:prstGeom prst="rect">
              <a:avLst/>
            </a:prstGeom>
            <a:noFill/>
          </p:spPr>
        </p:pic>
      </p:grpSp>
      <p:pic>
        <p:nvPicPr>
          <p:cNvPr id="20493" name="Picture 13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39750" y="260350"/>
            <a:ext cx="8153400" cy="6396038"/>
            <a:chOff x="340" y="164"/>
            <a:chExt cx="5136" cy="4029"/>
          </a:xfrm>
        </p:grpSpPr>
        <p:pic>
          <p:nvPicPr>
            <p:cNvPr id="23555" name="Picture 3" descr="durban_aria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164"/>
              <a:ext cx="3402" cy="2449"/>
            </a:xfrm>
            <a:prstGeom prst="rect">
              <a:avLst/>
            </a:prstGeom>
            <a:noFill/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340" y="391"/>
              <a:ext cx="5136" cy="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Algunas ideas de la Declaración de Omep 2002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Durbán, Sud Africa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 reconoce la presencia de 34 comités nacionales y preparatorios: El tema “Desarrollo de la primera infancia.  “Creación de sociedades a partir de acuerdos de colaboración” resulta del todo oportuno considerando que: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0" hangingPunct="0">
                <a:spcBef>
                  <a:spcPct val="50000"/>
                </a:spcBef>
                <a:buFontTx/>
                <a:buChar char="•"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 maltrato infantil está aumentando en el mundo;</a:t>
              </a:r>
            </a:p>
            <a:p>
              <a:pPr algn="ctr" eaLnBrk="0" hangingPunct="0">
                <a:spcBef>
                  <a:spcPct val="50000"/>
                </a:spcBef>
                <a:buFontTx/>
                <a:buChar char="•"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 trabajo infantil también va en aumento;</a:t>
              </a:r>
            </a:p>
            <a:p>
              <a:pPr algn="ctr" eaLnBrk="0" hangingPunct="0">
                <a:spcBef>
                  <a:spcPct val="50000"/>
                </a:spcBef>
                <a:buFontTx/>
                <a:buChar char="•"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las guerras amenazan el bienestar de los niños</a:t>
              </a:r>
            </a:p>
            <a:p>
              <a:pPr algn="ctr" eaLnBrk="0" hangingPunct="0">
                <a:spcBef>
                  <a:spcPct val="50000"/>
                </a:spcBef>
                <a:buFontTx/>
                <a:buChar char="•"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los gobiernos destinan más recursos en armas y equipo militares,  que en mejorar el bienestar de los niños</a:t>
              </a:r>
            </a:p>
            <a:p>
              <a:pPr algn="ctr" eaLnBrk="0" hangingPunct="0">
                <a:spcBef>
                  <a:spcPct val="50000"/>
                </a:spcBef>
                <a:buFontTx/>
                <a:buChar char="•"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 IMPACTO DEL VIH/SIDA AUMENTA EL NÚMERO DE NIÑOS/AS JEFES DE HOGAR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800px-Flag_of_Cu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6985">
            <a:off x="395288" y="836613"/>
            <a:ext cx="2447925" cy="122396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668588" y="588963"/>
            <a:ext cx="4183062" cy="576262"/>
          </a:xfrm>
        </p:spPr>
        <p:txBody>
          <a:bodyPr/>
          <a:lstStyle/>
          <a:p>
            <a:r>
              <a:rPr lang="es-ES" sz="2000" b="0">
                <a:solidFill>
                  <a:schemeClr val="tx1"/>
                </a:solidFill>
                <a:latin typeface="Arial" charset="0"/>
              </a:rPr>
              <a:t>DECLARACIÓN CUBA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1700213"/>
            <a:ext cx="8532813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457200" algn="ctr">
              <a:tabLst>
                <a:tab pos="457200" algn="l"/>
                <a:tab pos="914400" algn="l"/>
              </a:tabLst>
            </a:pPr>
            <a:r>
              <a:rPr lang="es-E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es-ES" sz="12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Declaración de la Presidenta Mundial de OMEP en la ceremonia de clausura del Seminario internacional de OMEP y VII Encuentro de Educación Inicial del CELEP</a:t>
            </a:r>
          </a:p>
          <a:p>
            <a:pPr marL="228600" indent="-457200" algn="just" eaLnBrk="0" hangingPunct="0">
              <a:tabLst>
                <a:tab pos="457200" algn="l"/>
                <a:tab pos="914400" algn="l"/>
              </a:tabLst>
            </a:pPr>
            <a:endParaRPr lang="es-MX" sz="1200" b="1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228600" indent="-457200" algn="just" eaLnBrk="0" hangingPunct="0"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 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importancia que el niño tiene en la política nacional de educación de este País, materializada en el sistema nacional de educación infantil, que ha logrado el hecho histórico y único de universalización de la atención educativa, desde el nacimiento al ingreso en la escuela primaria.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concepción de atención integral e integrada del niño desde la concepción, con la participación activa de la familia como lugar y tiempo de educación. En este particular aspecto, la OMEP reafirma su reciente decisión de dirigir acciones educacionales a partir del nacimiento hasta los tres años, etapa que es aún muy poco atendida por los sistemas de educación en casi todo el mundo.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relación estrecha entre educación y salud, tanto institucional como programática, de tal manera que el centro de salud, el hogar y la institución educativa miran al niño como sujeto de educación desde la concepción.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Las estrategias de articulación entre la educación preescolar y  primaria, que garantizan el acceso al primer grado y su continuidad sin rupturas o dificultades de adaptación para los niños.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disposición de los educadores de reflexionar sobre la práctica y buscar profundización teórica en el colectivo, como estrategia de formación permanente y perfeccionamiento de la calidad de la acción.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conformación de una red comunitaria de atención a los niños, teniendo como centro su educación.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capacidad de lograr tanto, con pocos recursos, que ha promovido la creatividad en la producción de materiales didácticos y una amplia utilización de recursos locales de la naturaleza, aprovechando su potencial educativo de forma creativa y pertinente.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just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r>
              <a:rPr lang="es-MX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utilización de forma masiva de los medios de comunicación, como la televisión y la computación como  instrumentos de educación de los niños.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28600" indent="-457200" eaLnBrk="0" hangingPunct="0">
              <a:buFontTx/>
              <a:buAutoNum type="arabicPeriod"/>
              <a:tabLst>
                <a:tab pos="457200" algn="l"/>
                <a:tab pos="914400" algn="l"/>
              </a:tabLst>
            </a:pP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3" name="Picture 5" descr="~AUT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rway_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27865">
            <a:off x="468313" y="981075"/>
            <a:ext cx="3384550" cy="194468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375" y="360363"/>
            <a:ext cx="5729288" cy="1143000"/>
          </a:xfrm>
          <a:noFill/>
          <a:ln/>
        </p:spPr>
        <p:txBody>
          <a:bodyPr/>
          <a:lstStyle/>
          <a:p>
            <a:r>
              <a:rPr lang="es-CL" sz="2400" b="0">
                <a:solidFill>
                  <a:schemeClr val="tx1"/>
                </a:solidFill>
                <a:latin typeface="Arial" charset="0"/>
              </a:rPr>
              <a:t>DECLARACIÓN NORUEGA</a:t>
            </a:r>
            <a:endParaRPr lang="es-ES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775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Declaración de Tromso al cierre de la Asamblea Mundial de OMEP en Noruega</a:t>
            </a:r>
          </a:p>
          <a:p>
            <a:pPr algn="ctr"/>
            <a:r>
              <a:rPr lang="es-E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(Agosto, 2006)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9750" y="2708275"/>
            <a:ext cx="813593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En el marco de la Asamblea Mundial de OMEP se acordó la siguientes declaración:</a:t>
            </a:r>
          </a:p>
          <a:p>
            <a:endParaRPr lang="es-E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s-ES" sz="1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 quien esperamos que corresponda:</a:t>
            </a:r>
          </a:p>
          <a:p>
            <a:endParaRPr lang="es-ES" sz="1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 sz="1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Nosotros, la Organización Mundial para la Educación Preescolar, hacemos un llamado para que dejen de sufrir y morir innecesariamente tantos niños pequeños en las guerras que están teniendo lugar en el Medio Este y en todo el mundo.</a:t>
            </a:r>
          </a:p>
          <a:p>
            <a:endParaRPr lang="es-ES" sz="1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 sz="1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OMEP fue creada al término de la Segunda Guerra Mundial para ayudar a los niños desamparados en todo el mundo para que tuvieran un desarrollo y una educación decente.</a:t>
            </a:r>
          </a:p>
          <a:p>
            <a:endParaRPr lang="es-ES" sz="1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 sz="1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Desafortunadamente, 60 años después. los niños vulnerables del mundo vuelven a</a:t>
            </a:r>
          </a:p>
          <a:p>
            <a:r>
              <a:rPr lang="es-ES" sz="1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enfrentar exactamente el mismo problema. En beneficio de los niños, solicitamos que se detenga esta masacre en este momento y demostremos a los niños que existen otras formas de  solucionar los problemas a través del diálogo, el respeto y una mayor comprensión”.</a:t>
            </a:r>
          </a:p>
          <a:p>
            <a:endParaRPr lang="es-ES" sz="1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10" name="Picture 6" descr="~AUT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2060575"/>
            <a:ext cx="76327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ocuparse de las generaciones más jóvenes hoy, no sólo supone violar sus derechos, sino también sembrar los gérmenes de una mayor pobreza y desigualdad para el día de mañana. Los desafíos que es menester afrontar están claros, las prioridades también. Ha llegado la hora de la acción.</a:t>
            </a:r>
          </a:p>
          <a:p>
            <a:pPr algn="just"/>
            <a:endParaRPr lang="es-ES" sz="2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es-ES" sz="2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es-ES" sz="2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OMEP 1948 – </a:t>
            </a:r>
            <a:r>
              <a:rPr lang="es-E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2013 </a:t>
            </a:r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60 AÑOS </a:t>
            </a:r>
          </a:p>
          <a:p>
            <a:pPr algn="ctr"/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TRABAJANDO POR LOS NIÑOS DEL MUNDO.</a:t>
            </a:r>
          </a:p>
        </p:txBody>
      </p:sp>
      <p:pic>
        <p:nvPicPr>
          <p:cNvPr id="24579" name="Picture 3" descr="~AUT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550" y="6921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 smtClean="0">
                <a:latin typeface="Times New Roman" pitchFamily="18" charset="0"/>
              </a:rPr>
              <a:t> OMEP MUNDIAL</a:t>
            </a:r>
            <a:endParaRPr lang="es-ES" sz="2400" b="1" dirty="0"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1550" y="1844675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>
                <a:latin typeface="Times New Roman" pitchFamily="18" charset="0"/>
              </a:rPr>
              <a:t>Visite el sitio web: </a:t>
            </a:r>
            <a:r>
              <a:rPr lang="es-MX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2"/>
              </a:rPr>
              <a:t>www.omep.org.gu.se</a:t>
            </a:r>
            <a:r>
              <a:rPr lang="es-MX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s-MX" sz="2400" dirty="0">
                <a:latin typeface="Times New Roman" pitchFamily="18" charset="0"/>
              </a:rPr>
              <a:t>y encontrará:</a:t>
            </a:r>
          </a:p>
          <a:p>
            <a:pPr>
              <a:spcBef>
                <a:spcPct val="50000"/>
              </a:spcBef>
            </a:pPr>
            <a:r>
              <a:rPr lang="es-MX" sz="2400" dirty="0">
                <a:latin typeface="Times New Roman" pitchFamily="18" charset="0"/>
              </a:rPr>
              <a:t>Actuales autoridades de la </a:t>
            </a:r>
            <a:r>
              <a:rPr lang="es-MX" sz="2400" dirty="0" err="1">
                <a:latin typeface="Times New Roman" pitchFamily="18" charset="0"/>
              </a:rPr>
              <a:t>Omep</a:t>
            </a:r>
            <a:r>
              <a:rPr lang="es-MX" sz="2400" dirty="0"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s-MX" sz="2400" dirty="0">
                <a:latin typeface="Times New Roman" pitchFamily="18" charset="0"/>
              </a:rPr>
              <a:t>Información sobre los próximos eventos, reuniones y publicaciones.</a:t>
            </a:r>
          </a:p>
          <a:p>
            <a:pPr>
              <a:spcBef>
                <a:spcPct val="50000"/>
              </a:spcBef>
            </a:pPr>
            <a:r>
              <a:rPr lang="es-MX" sz="2400" dirty="0">
                <a:latin typeface="Times New Roman" pitchFamily="18" charset="0"/>
              </a:rPr>
              <a:t>Contribuya para que OMEP brinde un mejor futuro a la infancia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5364" name="Picture 4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539908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" sz="2400" b="1" dirty="0"/>
              <a:t>OMEP (organización mundial para la educación preescolar):</a:t>
            </a:r>
          </a:p>
          <a:p>
            <a:pPr eaLnBrk="0" hangingPunct="0"/>
            <a:r>
              <a:rPr lang="es-ES" sz="2400" b="1" dirty="0"/>
              <a:t>Organización internacional no Gubernamental Fundada en 1948</a:t>
            </a:r>
          </a:p>
          <a:p>
            <a:pPr eaLnBrk="0" hangingPunct="0"/>
            <a:r>
              <a:rPr lang="es-ES" sz="2400" b="1" dirty="0"/>
              <a:t>Trabaja en todo el mundo en beneficio de los niños y niñas menores de ocho años.</a:t>
            </a:r>
          </a:p>
          <a:p>
            <a:pPr eaLnBrk="0" hangingPunct="0"/>
            <a:r>
              <a:rPr lang="es-ES" sz="2400" b="1" dirty="0"/>
              <a:t>Representada en más de 60 </a:t>
            </a:r>
            <a:r>
              <a:rPr lang="es-ES" sz="2400" b="1" dirty="0" smtClean="0"/>
              <a:t>países. </a:t>
            </a:r>
            <a:endParaRPr lang="es-ES" sz="2400" b="1" dirty="0"/>
          </a:p>
          <a:p>
            <a:pPr eaLnBrk="0" hangingPunct="0"/>
            <a:r>
              <a:rPr lang="es-ES" sz="2400" b="1" dirty="0"/>
              <a:t>Coopera con otras organizaciones internacionales con objetivos similares.</a:t>
            </a:r>
            <a:endParaRPr lang="es-ES" sz="2400" b="1" dirty="0">
              <a:latin typeface="Times New Roman" pitchFamily="18" charset="0"/>
            </a:endParaRPr>
          </a:p>
          <a:p>
            <a:pPr eaLnBrk="0" hangingPunct="0"/>
            <a:r>
              <a:rPr lang="es-ES" sz="2400" b="1" dirty="0"/>
              <a:t>Tiene la condición de entidad consultiva ante la UNESCO, el UNICEF, el Consejo de Europa, entre otros.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ES_tradnl" sz="2800" b="1" dirty="0"/>
          </a:p>
        </p:txBody>
      </p:sp>
      <p:pic>
        <p:nvPicPr>
          <p:cNvPr id="5123" name="Picture 3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867400" y="2636838"/>
          <a:ext cx="2881313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Fotografía de Photo Editor" r:id="rId4" imgW="9752381" imgH="7314286" progId="MSPhotoEd.3">
                  <p:embed/>
                </p:oleObj>
              </mc:Choice>
              <mc:Fallback>
                <p:oleObj name="Fotografía de Photo Editor" r:id="rId4" imgW="9752381" imgH="7314286" progId="MSPhotoEd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838"/>
                        <a:ext cx="2881313" cy="213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35150" y="4725988"/>
            <a:ext cx="3017838" cy="10096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 dirty="0">
                <a:latin typeface="Times New Roman" pitchFamily="18" charset="0"/>
                <a:ea typeface="MS Mincho" pitchFamily="49" charset="-128"/>
              </a:rPr>
              <a:t>OMEP</a:t>
            </a:r>
          </a:p>
          <a:p>
            <a:pPr algn="ctr"/>
            <a:r>
              <a:rPr lang="es-ES" altLang="ja-JP" sz="1200" b="1" dirty="0">
                <a:latin typeface="Times New Roman" pitchFamily="18" charset="0"/>
                <a:ea typeface="MS Mincho" pitchFamily="49" charset="-128"/>
              </a:rPr>
              <a:t>Organización Mundial Para La Educación Preescolar</a:t>
            </a:r>
          </a:p>
          <a:p>
            <a:pPr algn="ctr"/>
            <a:r>
              <a:rPr lang="es-ES" altLang="ja-JP" sz="1200" b="1" dirty="0">
                <a:latin typeface="Times New Roman" pitchFamily="18" charset="0"/>
                <a:ea typeface="MS Mincho" pitchFamily="49" charset="-128"/>
              </a:rPr>
              <a:t>Comité Nacional Chileno</a:t>
            </a:r>
          </a:p>
          <a:p>
            <a:pPr algn="ctr"/>
            <a:r>
              <a:rPr lang="es-ES" altLang="ja-JP" sz="1200" b="1" dirty="0" smtClean="0">
                <a:latin typeface="Times New Roman" pitchFamily="18" charset="0"/>
                <a:ea typeface="MS Mincho" pitchFamily="49" charset="-128"/>
              </a:rPr>
              <a:t>San Ignacio 3023, San Miguel, </a:t>
            </a:r>
            <a:r>
              <a:rPr lang="es-ES" altLang="ja-JP" sz="1200" b="1" dirty="0">
                <a:latin typeface="Times New Roman" pitchFamily="18" charset="0"/>
                <a:ea typeface="MS Mincho" pitchFamily="49" charset="-128"/>
              </a:rPr>
              <a:t>Santiago Chile</a:t>
            </a:r>
          </a:p>
          <a:p>
            <a:endParaRPr lang="es-ES" sz="1200" dirty="0"/>
          </a:p>
        </p:txBody>
      </p:sp>
      <p:pic>
        <p:nvPicPr>
          <p:cNvPr id="25603" name="Picture 3" descr="~AUT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4870450"/>
            <a:ext cx="1008063" cy="863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795" y="1851893"/>
            <a:ext cx="37433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93019" y="1700808"/>
            <a:ext cx="4175125" cy="446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6697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Comité Chileno de OMEP</a:t>
            </a:r>
          </a:p>
          <a:p>
            <a:pPr algn="ctr">
              <a:spcBef>
                <a:spcPct val="50000"/>
              </a:spcBef>
            </a:pPr>
            <a:r>
              <a:rPr lang="es-CL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(OMEP Chile, </a:t>
            </a:r>
            <a:r>
              <a:rPr lang="es-C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1958-2013) </a:t>
            </a:r>
            <a:endParaRPr lang="es-E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7" name="Picture 7" descr="~AUT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71550" y="0"/>
            <a:ext cx="6624638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1958: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Normas arquitectónicas en el Jardín Infantil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El juego en la vida del Párvulo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La educación musical de los pequeños</a:t>
            </a:r>
            <a:endParaRPr lang="es-E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2663825" cy="422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1964: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Participación en Congreso Latinoamericano de Pediatría Social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1968: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Participación en Congreso de Argentina OMEP, con la ponencia: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“Alcances al problema de Legislación Preescolar”</a:t>
            </a:r>
            <a:endParaRPr lang="es-E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48038" y="1773238"/>
            <a:ext cx="5472112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1974: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Jornadas; “realidad y perspectiva de la atención al párvulo”</a:t>
            </a:r>
          </a:p>
          <a:p>
            <a:pPr>
              <a:spcBef>
                <a:spcPct val="50000"/>
              </a:spcBef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Formación de educadores /as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Participación de profesionales en la atención al menor de 6 años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Relación Jardín Infantil, familia y comunidad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Medios masivos de comunicación y párvulos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Investigación en el área de la Educación parvularia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Correlación Jardín Infantil – Primero Básico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b="1">
                <a:effectLst>
                  <a:outerShdw blurRad="38100" dist="38100" dir="2700000" algn="tl">
                    <a:srgbClr val="000000"/>
                  </a:outerShdw>
                </a:effectLst>
              </a:rPr>
              <a:t>Ambiente físico para el párvulo</a:t>
            </a:r>
            <a:endParaRPr lang="es-E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2001: Congreso Mundial en Chile</a:t>
            </a:r>
            <a:endParaRPr lang="es-ES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3038" y="1955800"/>
            <a:ext cx="7007225" cy="41354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b="1" dirty="0"/>
              <a:t>Elección de una chilena </a:t>
            </a:r>
            <a:r>
              <a:rPr lang="es-CL" b="1" dirty="0" smtClean="0"/>
              <a:t>(Selma </a:t>
            </a:r>
            <a:r>
              <a:rPr lang="es-CL" b="1" dirty="0" err="1"/>
              <a:t>Simonstein</a:t>
            </a:r>
            <a:r>
              <a:rPr lang="es-CL" b="1" dirty="0"/>
              <a:t>) como presidenta Mundial hasta el año 2007 (reelegida en el 2004)</a:t>
            </a:r>
          </a:p>
          <a:p>
            <a:r>
              <a:rPr lang="es-CL" b="1" dirty="0"/>
              <a:t>Desde 1998 hasta el presente año se han desarrollado seminarios, charlas, acciones con jóvenes e investigaciones.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Comités regionales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85130" y="1830288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dirty="0"/>
              <a:t>En la actualidad están en funcionamiento activo, los Comités de:</a:t>
            </a:r>
          </a:p>
          <a:p>
            <a:pPr>
              <a:buFont typeface="Wingdings" pitchFamily="2" charset="2"/>
              <a:buNone/>
            </a:pPr>
            <a:endParaRPr lang="es-ES" dirty="0"/>
          </a:p>
          <a:p>
            <a:pPr>
              <a:buFont typeface="Wingdings" pitchFamily="2" charset="2"/>
              <a:buNone/>
            </a:pPr>
            <a:r>
              <a:rPr lang="es-ES" dirty="0" smtClean="0"/>
              <a:t>- </a:t>
            </a:r>
            <a:r>
              <a:rPr lang="es-ES" dirty="0"/>
              <a:t>Concepción</a:t>
            </a:r>
          </a:p>
          <a:p>
            <a:pPr>
              <a:buFontTx/>
              <a:buNone/>
            </a:pPr>
            <a:r>
              <a:rPr lang="es-ES" dirty="0"/>
              <a:t>- Valparaíso</a:t>
            </a:r>
          </a:p>
          <a:p>
            <a:pPr>
              <a:buFontTx/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620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OMEP </a:t>
            </a:r>
          </a:p>
          <a:p>
            <a:pPr algn="ctr">
              <a:spcBef>
                <a:spcPct val="50000"/>
              </a:spcBef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Rescata el derecho a hablar en nombre de los niños de un grupo etáreo al que se llamó la edad olvidada (Alva Myrdal, Praga 1948)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24075" y="2924175"/>
          <a:ext cx="496887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924175"/>
                        <a:ext cx="4968875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5470525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" sz="2400" b="1">
                <a:latin typeface="Verdana" pitchFamily="34" charset="0"/>
              </a:rPr>
              <a:t>OBJETIVOS DE LA OMEP:</a:t>
            </a:r>
          </a:p>
          <a:p>
            <a:pPr eaLnBrk="0" hangingPunct="0"/>
            <a:endParaRPr lang="es-ES" sz="2400" b="1">
              <a:latin typeface="Times New Roman" pitchFamily="18" charset="0"/>
            </a:endParaRPr>
          </a:p>
          <a:p>
            <a:pPr eaLnBrk="0" hangingPunct="0"/>
            <a:r>
              <a:rPr lang="es-ES" sz="2400" b="1"/>
              <a:t>*Promover para todos los niños y niñas las condiciones de vida para su bienestar, su crecimiento y su felicidad en el seno de la familia, de las instituciones y de la sociedad.</a:t>
            </a:r>
          </a:p>
          <a:p>
            <a:pPr eaLnBrk="0" hangingPunct="0"/>
            <a:r>
              <a:rPr lang="es-ES" sz="2400" b="1"/>
              <a:t>*Ayudar a mejorar la educación preescolar.</a:t>
            </a:r>
            <a:endParaRPr lang="es-ES" sz="2400" b="1">
              <a:latin typeface="Times New Roman" pitchFamily="18" charset="0"/>
            </a:endParaRPr>
          </a:p>
          <a:p>
            <a:pPr eaLnBrk="0" hangingPunct="0"/>
            <a:r>
              <a:rPr lang="es-ES" sz="2400" b="1"/>
              <a:t>*Estimular toda investigación científica que permita influir sobres las condiciones citadas a fin de aumentar la comprensión entre los pueblos y afirmar la paz en el Mundo.</a:t>
            </a:r>
            <a:endParaRPr lang="es-ES" sz="2400" b="1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2400">
              <a:latin typeface="Times New Roman" pitchFamily="18" charset="0"/>
            </a:endParaRPr>
          </a:p>
        </p:txBody>
      </p:sp>
      <p:pic>
        <p:nvPicPr>
          <p:cNvPr id="6147" name="Picture 3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867400" y="2781300"/>
          <a:ext cx="3024188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Fotografía de Photo Editor" r:id="rId4" imgW="6095238" imgH="4571429" progId="MSPhotoEd.3">
                  <p:embed/>
                </p:oleObj>
              </mc:Choice>
              <mc:Fallback>
                <p:oleObj name="Fotografía de Photo Editor" r:id="rId4" imgW="6095238" imgH="4571429" progId="MSPhotoEd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81300"/>
                        <a:ext cx="3024188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la OMEP </a:t>
            </a:r>
            <a:endParaRPr lang="es-ES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341438"/>
            <a:ext cx="8450262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400" b="1" i="1"/>
              <a:t>Solidaridad internacional</a:t>
            </a:r>
            <a:r>
              <a:rPr lang="es-ES_tradnl" sz="2400"/>
              <a:t>: Siendo OMEP un organismo internacional preocupado por la educación de la infancia, resulta claro que todas las personas que la integran debieran mostrar sensibilidad y preocupación para que todos los infantes del mundo puedan acceder a una educación de calidad.</a:t>
            </a:r>
            <a:endParaRPr lang="es-ES_tradnl" sz="2400" i="1"/>
          </a:p>
          <a:p>
            <a:pPr>
              <a:lnSpc>
                <a:spcPct val="80000"/>
              </a:lnSpc>
            </a:pPr>
            <a:r>
              <a:rPr lang="es-ES_tradnl" sz="2400" b="1" i="1"/>
              <a:t>Dignidad y Justicia</a:t>
            </a:r>
            <a:r>
              <a:rPr lang="es-ES_tradnl" sz="2400" i="1"/>
              <a:t>: </a:t>
            </a:r>
            <a:r>
              <a:rPr lang="es-ES_tradnl" sz="2400"/>
              <a:t>Considerando que la OMEP se compromete con una educación para la paz, no cabe duda que la promoción del respeto a la integridad física y psicológica (</a:t>
            </a:r>
            <a:r>
              <a:rPr lang="es-ES_tradnl" sz="2400" b="1"/>
              <a:t> Dignidad</a:t>
            </a:r>
            <a:r>
              <a:rPr lang="es-ES_tradnl" sz="2400"/>
              <a:t>) de niños y niñas, así como la satisfacción de sus necesidades sin discriminaciones de ninguna especie (</a:t>
            </a:r>
            <a:r>
              <a:rPr lang="es-ES_tradnl" sz="2400" b="1"/>
              <a:t>Justicia</a:t>
            </a:r>
            <a:r>
              <a:rPr lang="es-ES_tradnl" sz="2400"/>
              <a:t>) son valores que debieran explicitarse.</a:t>
            </a:r>
            <a:endParaRPr lang="es-ES_tradnl" sz="2400" i="1"/>
          </a:p>
          <a:p>
            <a:pPr>
              <a:lnSpc>
                <a:spcPct val="80000"/>
              </a:lnSpc>
            </a:pPr>
            <a:r>
              <a:rPr lang="es-ES_tradnl" sz="2400" b="1" i="1"/>
              <a:t>Libertad:</a:t>
            </a:r>
            <a:r>
              <a:rPr lang="es-ES_tradnl" sz="2400" i="1"/>
              <a:t> </a:t>
            </a:r>
            <a:r>
              <a:rPr lang="es-ES_tradnl" sz="2400"/>
              <a:t>La educación de calidad requiere de formación en libertad para que las personas así formadas ejerzan su ciudadanía con libertad responsable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04800" y="476250"/>
            <a:ext cx="8480425" cy="5940425"/>
            <a:chOff x="192" y="300"/>
            <a:chExt cx="5342" cy="3742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476" y="300"/>
              <a:ext cx="4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ESTRUCTURA Y FUNCIONAMIENTO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295" y="890"/>
              <a:ext cx="4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ASAMBLEA MUNDIAL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240" y="1344"/>
              <a:ext cx="418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 el cuerpo directivo y está compuesta por la Presidenta Mundial, los miembros del comité ejecutivo y los presidentes de los Comités Nacionales. Se reúne cada tres años.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49" y="2568"/>
              <a:ext cx="2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COMITÉ  EJECUTIVO</a:t>
              </a:r>
              <a:endParaRPr lang="es-E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92" y="3024"/>
              <a:ext cx="427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MX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 el cuerpo administrativo y está formado por la Presidenta Mundial, la Tesorera Mundial, y las Vicepresidentas Regionales (5 regiones): Africa, América del Norte y el Caribe, América Latina, Asia y Pacífico, y Europa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19464" name="Picture 8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10832">
              <a:off x="4604" y="1434"/>
              <a:ext cx="930" cy="890"/>
            </a:xfrm>
            <a:prstGeom prst="rect">
              <a:avLst/>
            </a:prstGeom>
            <a:noFill/>
          </p:spPr>
        </p:pic>
        <p:pic>
          <p:nvPicPr>
            <p:cNvPr id="19465" name="Picture 9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310947">
              <a:off x="3742" y="2069"/>
              <a:ext cx="930" cy="890"/>
            </a:xfrm>
            <a:prstGeom prst="rect">
              <a:avLst/>
            </a:prstGeom>
            <a:noFill/>
          </p:spPr>
        </p:pic>
        <p:pic>
          <p:nvPicPr>
            <p:cNvPr id="19466" name="Picture 10" descr="ome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255815">
              <a:off x="4468" y="2341"/>
              <a:ext cx="930" cy="890"/>
            </a:xfrm>
            <a:prstGeom prst="rect">
              <a:avLst/>
            </a:prstGeom>
            <a:noFill/>
          </p:spPr>
        </p:pic>
      </p:grpSp>
      <p:pic>
        <p:nvPicPr>
          <p:cNvPr id="19467" name="Picture 11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052513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67691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2400" b="1">
                <a:latin typeface="Verdana" pitchFamily="34" charset="0"/>
              </a:rPr>
              <a:t>LOS MIEMBROS ASOCIADOS:</a:t>
            </a:r>
            <a:endParaRPr lang="es-ES" sz="2400" b="1">
              <a:latin typeface="Times New Roman" pitchFamily="18" charset="0"/>
            </a:endParaRPr>
          </a:p>
          <a:p>
            <a:pPr algn="ctr" eaLnBrk="0" hangingPunct="0"/>
            <a:r>
              <a:rPr lang="es-ES" sz="2400"/>
              <a:t>En los países en que todavía no existe un comité nacional: las organizaciones o las personas particulares pueden enviar su solicitud de adhesión directamente a la secretaría internacional.</a:t>
            </a:r>
            <a:endParaRPr lang="es-ES" sz="2400">
              <a:latin typeface="Times New Roman" pitchFamily="18" charset="0"/>
            </a:endParaRPr>
          </a:p>
          <a:p>
            <a:pPr algn="ctr" eaLnBrk="0" hangingPunct="0"/>
            <a:r>
              <a:rPr lang="es-CL" sz="3200" b="1"/>
              <a:t>¿Quiénes pueden ser miembros de OMEP?</a:t>
            </a:r>
            <a:endParaRPr lang="es-ES" sz="3200" b="1"/>
          </a:p>
          <a:p>
            <a:pPr algn="ctr" eaLnBrk="0" hangingPunct="0"/>
            <a:r>
              <a:rPr lang="es-ES" sz="2400"/>
              <a:t>Los profesionales de la enseñanza, médicos, asistentes sociales, enfermeras, sociólogos, juristas, arquitectos, padres y madres y cualquier persona interesada en la educación y bienestar de la primera infancia y que comparta los objetivos de la OMEP. </a:t>
            </a:r>
          </a:p>
          <a:p>
            <a:pPr algn="ctr" eaLnBrk="0" hangingPunct="0"/>
            <a:r>
              <a:rPr lang="es-ES" sz="2400"/>
              <a:t>Nadie puede ser excluido por causa de raza, religión, nacionalidad o de opinión política</a:t>
            </a:r>
            <a:r>
              <a:rPr lang="es-ES" sz="2400" b="1"/>
              <a:t>.</a:t>
            </a:r>
            <a:endParaRPr lang="es-ES_tradnl" sz="2400" b="1"/>
          </a:p>
        </p:txBody>
      </p:sp>
      <p:pic>
        <p:nvPicPr>
          <p:cNvPr id="8195" name="Picture 3" descr="~AUT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SC03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41438"/>
            <a:ext cx="2087562" cy="1800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>
                <a:latin typeface="Times New Roman" pitchFamily="18" charset="0"/>
              </a:rPr>
              <a:t>COMITES NACIONALES</a:t>
            </a:r>
            <a:endParaRPr lang="es-ES" sz="2400" b="1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5486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latin typeface="Times New Roman" pitchFamily="18" charset="0"/>
              </a:rPr>
              <a:t>En cada país miembro funciona un comité nacional con derecho a voto, puede enviar delegados a las reuniones internacionales y regionales y está autorizado a usar el logo de la organización en su literatura.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3284538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>
                <a:latin typeface="Times New Roman" pitchFamily="18" charset="0"/>
              </a:rPr>
              <a:t>COMITES PREPARATORIOS</a:t>
            </a:r>
            <a:endParaRPr lang="es-ES" sz="2400" b="1">
              <a:latin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55419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latin typeface="Times New Roman" pitchFamily="18" charset="0"/>
              </a:rPr>
              <a:t>Un comité preparatorio puede  estar formado por un grupo de personas con interés en el tema, dispuestas a adoptar los objetivos de la organización y actuar según lo establece la constitución. La asamblea Mundial puede otorgar la condición de miembro activo luego de un año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14342" name="Picture 6" descr="DSC03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989138"/>
            <a:ext cx="2663825" cy="2592387"/>
          </a:xfrm>
          <a:prstGeom prst="rect">
            <a:avLst/>
          </a:prstGeom>
          <a:noFill/>
        </p:spPr>
      </p:pic>
      <p:pic>
        <p:nvPicPr>
          <p:cNvPr id="14343" name="Picture 7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88913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3000" y="1447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CL" sz="2400">
              <a:latin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5761038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" b="1">
                <a:latin typeface="Verdana" pitchFamily="34" charset="0"/>
              </a:rPr>
              <a:t>ACTIVIDADES DE LOS COMITES NACIONALES:</a:t>
            </a:r>
            <a:endParaRPr lang="es-ES" b="1">
              <a:latin typeface="Times New Roman" pitchFamily="18" charset="0"/>
            </a:endParaRPr>
          </a:p>
          <a:p>
            <a:pPr eaLnBrk="0" hangingPunct="0"/>
            <a:r>
              <a:rPr lang="es-ES" b="1"/>
              <a:t>Los comités nacionales siguen el plan de trabajo establecido por la Asamblea Mundial ,pero en otros aspectos tienen libertad para actuar:</a:t>
            </a:r>
          </a:p>
          <a:p>
            <a:pPr eaLnBrk="0" hangingPunct="0"/>
            <a:r>
              <a:rPr lang="es-ES" b="1"/>
              <a:t>*Estimulando la investigación y organizando encuestas sobre la educación de la primera infancia</a:t>
            </a:r>
          </a:p>
          <a:p>
            <a:pPr eaLnBrk="0" hangingPunct="0"/>
            <a:r>
              <a:rPr lang="es-ES" b="1"/>
              <a:t>*Difundiendo información sobre la educación de la primera infancia.</a:t>
            </a:r>
            <a:endParaRPr lang="es-ES" b="1">
              <a:latin typeface="Times New Roman" pitchFamily="18" charset="0"/>
            </a:endParaRPr>
          </a:p>
          <a:p>
            <a:pPr eaLnBrk="0" hangingPunct="0"/>
            <a:r>
              <a:rPr lang="es-ES" b="1"/>
              <a:t>*Colaborando en la formación de los padres y otros educadores para la primera infancia.</a:t>
            </a:r>
            <a:endParaRPr lang="es-ES" b="1">
              <a:latin typeface="Times New Roman" pitchFamily="18" charset="0"/>
            </a:endParaRPr>
          </a:p>
          <a:p>
            <a:pPr eaLnBrk="0" hangingPunct="0"/>
            <a:r>
              <a:rPr lang="es-ES" b="1"/>
              <a:t>*Participando en programas a favor de la primera infancia, especialmente en la infancia en dificultades</a:t>
            </a:r>
          </a:p>
          <a:p>
            <a:pPr eaLnBrk="0" hangingPunct="0"/>
            <a:r>
              <a:rPr lang="es-ES" b="1"/>
              <a:t>*Publicando un periódico y colaborando con las revistas epecializadas en educación de la primera infancia</a:t>
            </a:r>
          </a:p>
          <a:p>
            <a:pPr eaLnBrk="0" hangingPunct="0"/>
            <a:r>
              <a:rPr lang="es-ES" b="1"/>
              <a:t>*Organizando Congresos,coloquios o seminarios sobre temas que conciernen a la atención y educación de la primera infancia.</a:t>
            </a:r>
            <a:endParaRPr lang="es-ES" sz="2400">
              <a:latin typeface="Times New Roman" pitchFamily="18" charset="0"/>
            </a:endParaRPr>
          </a:p>
          <a:p>
            <a:pPr eaLnBrk="0" hangingPunct="0"/>
            <a:endParaRPr lang="es-ES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2400">
              <a:latin typeface="Times New Roman" pitchFamily="18" charset="0"/>
            </a:endParaRPr>
          </a:p>
        </p:txBody>
      </p:sp>
      <p:pic>
        <p:nvPicPr>
          <p:cNvPr id="9220" name="Picture 4" descr="~AUT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198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mage7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700213"/>
            <a:ext cx="2916238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412</TotalTime>
  <Words>1588</Words>
  <Application>Microsoft Office PowerPoint</Application>
  <PresentationFormat>Presentación en pantalla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Capas de cristal</vt:lpstr>
      <vt:lpstr>Fotografía de Photo Editor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Principios de la OMEP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DECLARACIÓN CUBA</vt:lpstr>
      <vt:lpstr>DECLARACIÓN NORUEGA</vt:lpstr>
      <vt:lpstr>Presentación de PowerPoint</vt:lpstr>
      <vt:lpstr>Presentación de PowerPoint</vt:lpstr>
      <vt:lpstr>Presentación de PowerPoint</vt:lpstr>
      <vt:lpstr>Presentación de PowerPoint</vt:lpstr>
      <vt:lpstr>2001: Congreso Mundial en Chile</vt:lpstr>
      <vt:lpstr>Comités regionales</vt:lpstr>
    </vt:vector>
  </TitlesOfParts>
  <Company>UNIVERSIDAD CENTRAL DE CHILE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vromo</dc:creator>
  <cp:lastModifiedBy>Selma Simonstein</cp:lastModifiedBy>
  <cp:revision>19</cp:revision>
  <dcterms:created xsi:type="dcterms:W3CDTF">2008-03-26T17:32:53Z</dcterms:created>
  <dcterms:modified xsi:type="dcterms:W3CDTF">2013-02-19T01:17:18Z</dcterms:modified>
</cp:coreProperties>
</file>